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7" d="100"/>
          <a:sy n="57" d="100"/>
        </p:scale>
        <p:origin x="1188"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10/23/2023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10/23/2023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Shubham Mahajan</a:t>
            </a:r>
          </a:p>
          <a:p>
            <a:r>
              <a:rPr lang="en-US" dirty="0">
                <a:solidFill>
                  <a:schemeClr val="bg2"/>
                </a:solidFill>
                <a:latin typeface="Abadi"/>
                <a:ea typeface="SF Pro" pitchFamily="2" charset="0"/>
                <a:cs typeface="SF Pro" pitchFamily="2" charset="0"/>
              </a:rPr>
              <a:t>23</a:t>
            </a:r>
            <a:r>
              <a:rPr lang="en-US" baseline="30000" dirty="0">
                <a:solidFill>
                  <a:schemeClr val="bg2"/>
                </a:solidFill>
                <a:latin typeface="Abadi"/>
                <a:ea typeface="SF Pro" pitchFamily="2" charset="0"/>
                <a:cs typeface="SF Pro" pitchFamily="2" charset="0"/>
              </a:rPr>
              <a:t>rd</a:t>
            </a:r>
            <a:r>
              <a:rPr lang="en-US" dirty="0">
                <a:solidFill>
                  <a:schemeClr val="bg2"/>
                </a:solidFill>
                <a:latin typeface="Abadi"/>
                <a:ea typeface="SF Pro" pitchFamily="2" charset="0"/>
                <a:cs typeface="SF Pro" pitchFamily="2" charset="0"/>
              </a:rPr>
              <a:t> Oct 2023</a:t>
            </a:r>
            <a:endParaRPr lang="en-US"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75609" y="1563029"/>
            <a:ext cx="6188928" cy="4993888"/>
          </a:xfrm>
          <a:prstGeom prst="rect">
            <a:avLst/>
          </a:prstGeom>
        </p:spPr>
        <p:txBody>
          <a:bodyPr/>
          <a:lstStyle/>
          <a:p>
            <a:pPr algn="just"/>
            <a:r>
              <a:rPr lang="en-IN" sz="2200" dirty="0">
                <a:latin typeface="Abadi" panose="020B0604020104020204" pitchFamily="34" charset="0"/>
              </a:rPr>
              <a:t>Data Wrangling is the process of cleaning and unifying messy and complex data sets for easy access and Exploratory Data Analysis (EDA). </a:t>
            </a:r>
          </a:p>
          <a:p>
            <a:pPr algn="just"/>
            <a:endParaRPr lang="en-IN" sz="2200" dirty="0">
              <a:latin typeface="Abadi" panose="020B0604020104020204" pitchFamily="34" charset="0"/>
            </a:endParaRPr>
          </a:p>
          <a:p>
            <a:pPr algn="just"/>
            <a:r>
              <a:rPr lang="en-IN" sz="2200" dirty="0">
                <a:latin typeface="Abadi" panose="020B0604020104020204" pitchFamily="34" charset="0"/>
              </a:rPr>
              <a:t>We will first calculate the number of launches on each site, then calculate the number and occurrence of mission outcome per orbit type.</a:t>
            </a:r>
          </a:p>
          <a:p>
            <a:pPr algn="just"/>
            <a:r>
              <a:rPr lang="en-IN" sz="2200" dirty="0">
                <a:latin typeface="Abadi" panose="020B0604020104020204" pitchFamily="34" charset="0"/>
              </a:rPr>
              <a:t> </a:t>
            </a:r>
          </a:p>
          <a:p>
            <a:pPr algn="just"/>
            <a:r>
              <a:rPr lang="en-IN" sz="2200" dirty="0">
                <a:latin typeface="Abadi" panose="020B0604020104020204" pitchFamily="34" charset="0"/>
              </a:rPr>
              <a:t>We then create a landing outcome label from the outcome column. This will make it easier for further analysis, visualization, and ML. Lastly, we will export the result to a CSV.</a:t>
            </a:r>
            <a:endParaRPr lang="en-US" sz="22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3" name="Slide Number Placeholder 2">
            <a:extLst>
              <a:ext uri="{FF2B5EF4-FFF2-40B4-BE49-F238E27FC236}">
                <a16:creationId xmlns:a16="http://schemas.microsoft.com/office/drawing/2014/main" id="{BC64D815-ED95-1BED-6696-F0157D1D06A3}"/>
              </a:ext>
            </a:extLst>
          </p:cNvPr>
          <p:cNvSpPr>
            <a:spLocks noGrp="1"/>
          </p:cNvSpPr>
          <p:nvPr>
            <p:ph type="sldNum" sz="quarter" idx="12"/>
          </p:nvPr>
        </p:nvSpPr>
        <p:spPr/>
        <p:txBody>
          <a:bodyPr/>
          <a:lstStyle/>
          <a:p>
            <a:fld id="{A190C97C-0095-2443-AC12-FA4CBA4ACD4D}" type="slidenum">
              <a:rPr lang="en-US" smtClean="0"/>
              <a:t>10</a:t>
            </a:fld>
            <a:endParaRPr lang="en-US"/>
          </a:p>
        </p:txBody>
      </p:sp>
      <p:pic>
        <p:nvPicPr>
          <p:cNvPr id="7" name="Picture 6">
            <a:extLst>
              <a:ext uri="{FF2B5EF4-FFF2-40B4-BE49-F238E27FC236}">
                <a16:creationId xmlns:a16="http://schemas.microsoft.com/office/drawing/2014/main" id="{5F804CA7-748D-3F33-66E0-AA706C714BAE}"/>
              </a:ext>
            </a:extLst>
          </p:cNvPr>
          <p:cNvPicPr>
            <a:picLocks noChangeAspect="1"/>
          </p:cNvPicPr>
          <p:nvPr/>
        </p:nvPicPr>
        <p:blipFill>
          <a:blip r:embed="rId3"/>
          <a:stretch>
            <a:fillRect/>
          </a:stretch>
        </p:blipFill>
        <p:spPr>
          <a:xfrm>
            <a:off x="675810" y="1563029"/>
            <a:ext cx="4171950" cy="3352800"/>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073805" y="1561171"/>
            <a:ext cx="6991815" cy="4615792"/>
          </a:xfrm>
          <a:prstGeom prst="rect">
            <a:avLst/>
          </a:prstGeom>
        </p:spPr>
        <p:txBody>
          <a:bodyPr lIns="91440" tIns="45720" rIns="91440" bIns="45720" anchor="t"/>
          <a:lstStyle/>
          <a:p>
            <a:pPr marL="0" indent="0" algn="just">
              <a:lnSpc>
                <a:spcPct val="100000"/>
              </a:lnSpc>
              <a:spcBef>
                <a:spcPts val="0"/>
              </a:spcBef>
              <a:buNone/>
            </a:pPr>
            <a:r>
              <a:rPr lang="en-IN" sz="2100" dirty="0">
                <a:latin typeface="Abadi" panose="020B0604020104020204" pitchFamily="34" charset="0"/>
              </a:rPr>
              <a:t>We first started by using scatter graph to find the relationship between the attributes such as between: </a:t>
            </a:r>
          </a:p>
          <a:p>
            <a:pPr marL="0" indent="0" algn="just">
              <a:lnSpc>
                <a:spcPct val="150000"/>
              </a:lnSpc>
              <a:spcBef>
                <a:spcPts val="0"/>
              </a:spcBef>
              <a:buNone/>
            </a:pPr>
            <a:r>
              <a:rPr lang="en-IN" sz="2100" dirty="0">
                <a:latin typeface="Abadi" panose="020B0604020104020204" pitchFamily="34" charset="0"/>
              </a:rPr>
              <a:t>• Payload and Flight Number. </a:t>
            </a:r>
          </a:p>
          <a:p>
            <a:pPr marL="0" indent="0" algn="just">
              <a:lnSpc>
                <a:spcPct val="150000"/>
              </a:lnSpc>
              <a:spcBef>
                <a:spcPts val="0"/>
              </a:spcBef>
              <a:buNone/>
            </a:pPr>
            <a:r>
              <a:rPr lang="en-IN" sz="2100" dirty="0">
                <a:latin typeface="Abadi" panose="020B0604020104020204" pitchFamily="34" charset="0"/>
              </a:rPr>
              <a:t>• Flight Number and Launch Site. </a:t>
            </a:r>
          </a:p>
          <a:p>
            <a:pPr marL="0" indent="0" algn="just">
              <a:lnSpc>
                <a:spcPct val="150000"/>
              </a:lnSpc>
              <a:spcBef>
                <a:spcPts val="0"/>
              </a:spcBef>
              <a:buNone/>
            </a:pPr>
            <a:r>
              <a:rPr lang="en-IN" sz="2100" dirty="0">
                <a:latin typeface="Abadi" panose="020B0604020104020204" pitchFamily="34" charset="0"/>
              </a:rPr>
              <a:t>• Payload and Launch Site. </a:t>
            </a:r>
          </a:p>
          <a:p>
            <a:pPr marL="0" indent="0" algn="just">
              <a:lnSpc>
                <a:spcPct val="150000"/>
              </a:lnSpc>
              <a:spcBef>
                <a:spcPts val="0"/>
              </a:spcBef>
              <a:buNone/>
            </a:pPr>
            <a:r>
              <a:rPr lang="en-IN" sz="2100" dirty="0">
                <a:latin typeface="Abadi" panose="020B0604020104020204" pitchFamily="34" charset="0"/>
              </a:rPr>
              <a:t>• Flight Number and Orbit Type. </a:t>
            </a:r>
          </a:p>
          <a:p>
            <a:pPr marL="0" indent="0" algn="just">
              <a:lnSpc>
                <a:spcPct val="150000"/>
              </a:lnSpc>
              <a:spcBef>
                <a:spcPts val="0"/>
              </a:spcBef>
              <a:buNone/>
            </a:pPr>
            <a:r>
              <a:rPr lang="en-IN" sz="2100" dirty="0">
                <a:latin typeface="Abadi" panose="020B0604020104020204" pitchFamily="34" charset="0"/>
              </a:rPr>
              <a:t>• Payload and Orbit Type. </a:t>
            </a:r>
          </a:p>
          <a:p>
            <a:pPr marL="0" indent="0" algn="just">
              <a:lnSpc>
                <a:spcPct val="100000"/>
              </a:lnSpc>
              <a:spcBef>
                <a:spcPts val="0"/>
              </a:spcBef>
              <a:buNone/>
            </a:pPr>
            <a:endParaRPr lang="en-IN" sz="2100" dirty="0">
              <a:latin typeface="Abadi" panose="020B0604020104020204" pitchFamily="34" charset="0"/>
            </a:endParaRPr>
          </a:p>
          <a:p>
            <a:pPr marL="0" indent="0" algn="just">
              <a:lnSpc>
                <a:spcPct val="100000"/>
              </a:lnSpc>
              <a:spcBef>
                <a:spcPts val="0"/>
              </a:spcBef>
              <a:buNone/>
            </a:pPr>
            <a:r>
              <a:rPr lang="en-IN" sz="2100" dirty="0">
                <a:latin typeface="Abadi" panose="020B0604020104020204" pitchFamily="34" charset="0"/>
              </a:rPr>
              <a:t>Scatter plots show dependency of attributes on each other. Once a pattern is determined from the graphs. It’s very easy to see which factors affecting the most to the success of the landing outcomes.</a:t>
            </a:r>
            <a:endParaRPr lang="en-US" sz="21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27498"/>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Slide Number Placeholder 5">
            <a:extLst>
              <a:ext uri="{FF2B5EF4-FFF2-40B4-BE49-F238E27FC236}">
                <a16:creationId xmlns:a16="http://schemas.microsoft.com/office/drawing/2014/main" id="{5CE4F872-9BAD-C152-9181-F31395710969}"/>
              </a:ext>
            </a:extLst>
          </p:cNvPr>
          <p:cNvSpPr>
            <a:spLocks noGrp="1"/>
          </p:cNvSpPr>
          <p:nvPr>
            <p:ph type="sldNum" sz="quarter" idx="12"/>
          </p:nvPr>
        </p:nvSpPr>
        <p:spPr/>
        <p:txBody>
          <a:bodyPr/>
          <a:lstStyle/>
          <a:p>
            <a:fld id="{A190C97C-0095-2443-AC12-FA4CBA4ACD4D}" type="slidenum">
              <a:rPr lang="en-US" smtClean="0"/>
              <a:t>11</a:t>
            </a:fld>
            <a:endParaRPr lang="en-US"/>
          </a:p>
        </p:txBody>
      </p:sp>
      <p:pic>
        <p:nvPicPr>
          <p:cNvPr id="8" name="Picture 7">
            <a:extLst>
              <a:ext uri="{FF2B5EF4-FFF2-40B4-BE49-F238E27FC236}">
                <a16:creationId xmlns:a16="http://schemas.microsoft.com/office/drawing/2014/main" id="{B815FF92-5E55-F6E3-0646-7E7F5598F67E}"/>
              </a:ext>
            </a:extLst>
          </p:cNvPr>
          <p:cNvPicPr>
            <a:picLocks noChangeAspect="1"/>
          </p:cNvPicPr>
          <p:nvPr/>
        </p:nvPicPr>
        <p:blipFill>
          <a:blip r:embed="rId3"/>
          <a:stretch>
            <a:fillRect/>
          </a:stretch>
        </p:blipFill>
        <p:spPr>
          <a:xfrm>
            <a:off x="639337" y="1357312"/>
            <a:ext cx="4306323" cy="4668261"/>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61933" y="1398630"/>
            <a:ext cx="7168144" cy="4615792"/>
          </a:xfrm>
          <a:prstGeom prst="rect">
            <a:avLst/>
          </a:prstGeom>
        </p:spPr>
        <p:txBody>
          <a:bodyPr lIns="91440" tIns="45720" rIns="91440" bIns="45720" anchor="t"/>
          <a:lstStyle/>
          <a:p>
            <a:pPr marL="0" indent="0" algn="just">
              <a:lnSpc>
                <a:spcPct val="100000"/>
              </a:lnSpc>
              <a:spcBef>
                <a:spcPts val="0"/>
              </a:spcBef>
              <a:buNone/>
            </a:pPr>
            <a:r>
              <a:rPr lang="en-IN" sz="2000" dirty="0">
                <a:latin typeface="Abadi" panose="020B0604020104020204" pitchFamily="34" charset="0"/>
              </a:rPr>
              <a:t>Once we get a hint of the relationships using scatter plot. We will then use further visualization tools such as bar graph and line plots graph for further analysis. </a:t>
            </a:r>
          </a:p>
          <a:p>
            <a:pPr marL="0" indent="0" algn="just">
              <a:lnSpc>
                <a:spcPct val="100000"/>
              </a:lnSpc>
              <a:spcBef>
                <a:spcPts val="0"/>
              </a:spcBef>
              <a:buNone/>
            </a:pPr>
            <a:endParaRPr lang="en-IN" sz="2000" dirty="0">
              <a:latin typeface="Abadi" panose="020B0604020104020204" pitchFamily="34" charset="0"/>
            </a:endParaRPr>
          </a:p>
          <a:p>
            <a:pPr marL="0" indent="0" algn="just">
              <a:lnSpc>
                <a:spcPct val="100000"/>
              </a:lnSpc>
              <a:spcBef>
                <a:spcPts val="0"/>
              </a:spcBef>
              <a:buNone/>
            </a:pPr>
            <a:r>
              <a:rPr lang="en-IN" sz="2000" dirty="0">
                <a:latin typeface="Abadi" panose="020B0604020104020204" pitchFamily="34" charset="0"/>
              </a:rPr>
              <a:t>Bar graphs is one of the easiest way to interpret the relationship between the attributes. In this case, we will use the bar graph to determine which orbits have the highest probability of success. </a:t>
            </a:r>
          </a:p>
          <a:p>
            <a:pPr marL="0" indent="0" algn="just">
              <a:lnSpc>
                <a:spcPct val="100000"/>
              </a:lnSpc>
              <a:spcBef>
                <a:spcPts val="0"/>
              </a:spcBef>
              <a:buNone/>
            </a:pPr>
            <a:endParaRPr lang="en-IN" sz="2000" dirty="0">
              <a:latin typeface="Abadi" panose="020B0604020104020204" pitchFamily="34" charset="0"/>
            </a:endParaRPr>
          </a:p>
          <a:p>
            <a:pPr marL="0" indent="0" algn="just">
              <a:lnSpc>
                <a:spcPct val="100000"/>
              </a:lnSpc>
              <a:spcBef>
                <a:spcPts val="0"/>
              </a:spcBef>
              <a:buNone/>
            </a:pPr>
            <a:r>
              <a:rPr lang="en-IN" sz="2000" dirty="0">
                <a:latin typeface="Abadi" panose="020B0604020104020204" pitchFamily="34" charset="0"/>
              </a:rPr>
              <a:t>We then use the line graph to show a trends or pattern of the attribute over time which in this case, is used for see the launch success yearly trend. </a:t>
            </a:r>
          </a:p>
          <a:p>
            <a:pPr marL="0" indent="0" algn="just">
              <a:lnSpc>
                <a:spcPct val="100000"/>
              </a:lnSpc>
              <a:spcBef>
                <a:spcPts val="0"/>
              </a:spcBef>
              <a:buNone/>
            </a:pPr>
            <a:endParaRPr lang="en-IN" sz="2000" dirty="0">
              <a:latin typeface="Abadi" panose="020B0604020104020204" pitchFamily="34" charset="0"/>
            </a:endParaRPr>
          </a:p>
          <a:p>
            <a:pPr marL="0" indent="0" algn="just">
              <a:lnSpc>
                <a:spcPct val="100000"/>
              </a:lnSpc>
              <a:spcBef>
                <a:spcPts val="0"/>
              </a:spcBef>
              <a:buNone/>
            </a:pPr>
            <a:r>
              <a:rPr lang="en-IN" sz="2000" dirty="0">
                <a:latin typeface="Abadi" panose="020B0604020104020204" pitchFamily="34" charset="0"/>
              </a:rPr>
              <a:t>We then use Feature Engineering to be used in success prediction in the future module by created the dummy variables to categorical columns.</a:t>
            </a: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Slide Number Placeholder 5">
            <a:extLst>
              <a:ext uri="{FF2B5EF4-FFF2-40B4-BE49-F238E27FC236}">
                <a16:creationId xmlns:a16="http://schemas.microsoft.com/office/drawing/2014/main" id="{5CE4F872-9BAD-C152-9181-F31395710969}"/>
              </a:ext>
            </a:extLst>
          </p:cNvPr>
          <p:cNvSpPr>
            <a:spLocks noGrp="1"/>
          </p:cNvSpPr>
          <p:nvPr>
            <p:ph type="sldNum" sz="quarter" idx="12"/>
          </p:nvPr>
        </p:nvSpPr>
        <p:spPr/>
        <p:txBody>
          <a:bodyPr/>
          <a:lstStyle/>
          <a:p>
            <a:fld id="{A190C97C-0095-2443-AC12-FA4CBA4ACD4D}" type="slidenum">
              <a:rPr lang="en-US" smtClean="0"/>
              <a:t>12</a:t>
            </a:fld>
            <a:endParaRPr lang="en-US"/>
          </a:p>
        </p:txBody>
      </p:sp>
      <p:pic>
        <p:nvPicPr>
          <p:cNvPr id="4" name="Picture 3">
            <a:extLst>
              <a:ext uri="{FF2B5EF4-FFF2-40B4-BE49-F238E27FC236}">
                <a16:creationId xmlns:a16="http://schemas.microsoft.com/office/drawing/2014/main" id="{04417D59-628E-D4A6-5A4E-4EB3E2ABBA13}"/>
              </a:ext>
            </a:extLst>
          </p:cNvPr>
          <p:cNvPicPr>
            <a:picLocks noChangeAspect="1"/>
          </p:cNvPicPr>
          <p:nvPr/>
        </p:nvPicPr>
        <p:blipFill>
          <a:blip r:embed="rId2"/>
          <a:stretch>
            <a:fillRect/>
          </a:stretch>
        </p:blipFill>
        <p:spPr>
          <a:xfrm>
            <a:off x="664311" y="1472309"/>
            <a:ext cx="3971925" cy="4847041"/>
          </a:xfrm>
          <a:prstGeom prst="rect">
            <a:avLst/>
          </a:prstGeom>
        </p:spPr>
      </p:pic>
    </p:spTree>
    <p:extLst>
      <p:ext uri="{BB962C8B-B14F-4D97-AF65-F5344CB8AC3E}">
        <p14:creationId xmlns:p14="http://schemas.microsoft.com/office/powerpoint/2010/main" val="15580021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938" y="1487123"/>
            <a:ext cx="11329062" cy="5096107"/>
          </a:xfrm>
          <a:prstGeom prst="rect">
            <a:avLst/>
          </a:prstGeom>
        </p:spPr>
        <p:txBody>
          <a:bodyPr lIns="91440" tIns="45720" rIns="91440" bIns="45720" anchor="t"/>
          <a:lstStyle/>
          <a:p>
            <a:pPr marL="0" indent="0" algn="just">
              <a:lnSpc>
                <a:spcPct val="100000"/>
              </a:lnSpc>
              <a:spcBef>
                <a:spcPts val="0"/>
              </a:spcBef>
              <a:buNone/>
            </a:pPr>
            <a:r>
              <a:rPr lang="en-IN" sz="2100" dirty="0">
                <a:latin typeface="Abadi" panose="020B0604020104020204" pitchFamily="34" charset="0"/>
              </a:rPr>
              <a:t>Using SQL, we had performed many queries to get better understanding of the dataset, Ex: </a:t>
            </a:r>
          </a:p>
          <a:p>
            <a:pPr marL="0" indent="0" algn="just">
              <a:lnSpc>
                <a:spcPct val="100000"/>
              </a:lnSpc>
              <a:spcBef>
                <a:spcPts val="0"/>
              </a:spcBef>
              <a:buNone/>
            </a:pPr>
            <a:endParaRPr lang="en-IN" sz="2100" dirty="0">
              <a:latin typeface="Abadi" panose="020B0604020104020204" pitchFamily="34" charset="0"/>
            </a:endParaRPr>
          </a:p>
          <a:p>
            <a:pPr marL="0" indent="0" algn="just">
              <a:lnSpc>
                <a:spcPct val="100000"/>
              </a:lnSpc>
              <a:spcBef>
                <a:spcPts val="0"/>
              </a:spcBef>
              <a:buNone/>
            </a:pPr>
            <a:r>
              <a:rPr lang="en-IN" sz="2100" dirty="0">
                <a:latin typeface="Abadi" panose="020B0604020104020204" pitchFamily="34" charset="0"/>
              </a:rPr>
              <a:t>- Displaying the names of the launch sites. </a:t>
            </a:r>
          </a:p>
          <a:p>
            <a:pPr marL="0" indent="0" algn="just">
              <a:lnSpc>
                <a:spcPct val="100000"/>
              </a:lnSpc>
              <a:spcBef>
                <a:spcPts val="0"/>
              </a:spcBef>
              <a:buNone/>
            </a:pPr>
            <a:r>
              <a:rPr lang="en-IN" sz="2100" dirty="0">
                <a:latin typeface="Abadi" panose="020B0604020104020204" pitchFamily="34" charset="0"/>
              </a:rPr>
              <a:t>- Displaying 5 records where launch sites begin with the string ‘CCA’. </a:t>
            </a:r>
          </a:p>
          <a:p>
            <a:pPr marL="0" indent="0" algn="just">
              <a:lnSpc>
                <a:spcPct val="100000"/>
              </a:lnSpc>
              <a:spcBef>
                <a:spcPts val="0"/>
              </a:spcBef>
              <a:buNone/>
            </a:pPr>
            <a:r>
              <a:rPr lang="en-IN" sz="2100" dirty="0">
                <a:latin typeface="Abadi" panose="020B0604020104020204" pitchFamily="34" charset="0"/>
              </a:rPr>
              <a:t>- Displaying the total payload mass carried by booster launched by NASA (CRS). </a:t>
            </a:r>
          </a:p>
          <a:p>
            <a:pPr marL="0" indent="0" algn="just">
              <a:lnSpc>
                <a:spcPct val="100000"/>
              </a:lnSpc>
              <a:spcBef>
                <a:spcPts val="0"/>
              </a:spcBef>
              <a:buNone/>
            </a:pPr>
            <a:r>
              <a:rPr lang="en-IN" sz="2100" dirty="0">
                <a:latin typeface="Abadi" panose="020B0604020104020204" pitchFamily="34" charset="0"/>
              </a:rPr>
              <a:t>- Displaying the average payload mass carried by booster version F9 v1.1. </a:t>
            </a:r>
          </a:p>
          <a:p>
            <a:pPr marL="0" indent="0" algn="just">
              <a:lnSpc>
                <a:spcPct val="100000"/>
              </a:lnSpc>
              <a:spcBef>
                <a:spcPts val="0"/>
              </a:spcBef>
              <a:buNone/>
            </a:pPr>
            <a:r>
              <a:rPr lang="en-IN" sz="2100" dirty="0">
                <a:latin typeface="Abadi" panose="020B0604020104020204" pitchFamily="34" charset="0"/>
              </a:rPr>
              <a:t>- Listing the date when the first successful landing outcome in ground pad was achieved. </a:t>
            </a:r>
          </a:p>
          <a:p>
            <a:pPr marL="0" indent="0" algn="just">
              <a:lnSpc>
                <a:spcPct val="100000"/>
              </a:lnSpc>
              <a:spcBef>
                <a:spcPts val="0"/>
              </a:spcBef>
              <a:buNone/>
            </a:pPr>
            <a:r>
              <a:rPr lang="en-IN" sz="2100" dirty="0">
                <a:latin typeface="Abadi" panose="020B0604020104020204" pitchFamily="34" charset="0"/>
              </a:rPr>
              <a:t>- Listing the names of the boosters which have success in drone ship and have payload mass</a:t>
            </a:r>
          </a:p>
          <a:p>
            <a:pPr marL="0" indent="0" algn="just">
              <a:lnSpc>
                <a:spcPct val="100000"/>
              </a:lnSpc>
              <a:spcBef>
                <a:spcPts val="0"/>
              </a:spcBef>
              <a:buNone/>
            </a:pPr>
            <a:r>
              <a:rPr lang="en-IN" sz="2100" dirty="0">
                <a:latin typeface="Abadi" panose="020B0604020104020204" pitchFamily="34" charset="0"/>
              </a:rPr>
              <a:t>  greater  than 4000 but less than 6000.</a:t>
            </a:r>
          </a:p>
          <a:p>
            <a:pPr marL="0" indent="0" algn="just">
              <a:lnSpc>
                <a:spcPct val="100000"/>
              </a:lnSpc>
              <a:spcBef>
                <a:spcPts val="0"/>
              </a:spcBef>
              <a:buNone/>
            </a:pPr>
            <a:r>
              <a:rPr lang="en-IN" sz="2100" dirty="0">
                <a:latin typeface="Abadi" panose="020B0604020104020204" pitchFamily="34" charset="0"/>
              </a:rPr>
              <a:t>- Listing the total number of successful and failure mission outcomes. </a:t>
            </a:r>
          </a:p>
          <a:p>
            <a:pPr marL="0" indent="0" algn="just">
              <a:lnSpc>
                <a:spcPct val="100000"/>
              </a:lnSpc>
              <a:spcBef>
                <a:spcPts val="0"/>
              </a:spcBef>
              <a:buNone/>
            </a:pPr>
            <a:r>
              <a:rPr lang="en-IN" sz="2100" dirty="0">
                <a:latin typeface="Abadi" panose="020B0604020104020204" pitchFamily="34" charset="0"/>
              </a:rPr>
              <a:t>- Listing the names of the </a:t>
            </a:r>
            <a:r>
              <a:rPr lang="en-IN" sz="2100" dirty="0" err="1">
                <a:latin typeface="Abadi" panose="020B0604020104020204" pitchFamily="34" charset="0"/>
              </a:rPr>
              <a:t>booster_versions</a:t>
            </a:r>
            <a:r>
              <a:rPr lang="en-IN" sz="2100" dirty="0">
                <a:latin typeface="Abadi" panose="020B0604020104020204" pitchFamily="34" charset="0"/>
              </a:rPr>
              <a:t> which have carried the maximum payload mass. </a:t>
            </a:r>
          </a:p>
          <a:p>
            <a:pPr marL="0" indent="0" algn="just">
              <a:lnSpc>
                <a:spcPct val="100000"/>
              </a:lnSpc>
              <a:spcBef>
                <a:spcPts val="0"/>
              </a:spcBef>
              <a:buNone/>
            </a:pPr>
            <a:r>
              <a:rPr lang="en-IN" sz="2100" dirty="0">
                <a:latin typeface="Abadi" panose="020B0604020104020204" pitchFamily="34" charset="0"/>
              </a:rPr>
              <a:t>- Listing the failed </a:t>
            </a:r>
            <a:r>
              <a:rPr lang="en-IN" sz="2100" dirty="0" err="1">
                <a:latin typeface="Abadi" panose="020B0604020104020204" pitchFamily="34" charset="0"/>
              </a:rPr>
              <a:t>landing_outcomes</a:t>
            </a:r>
            <a:r>
              <a:rPr lang="en-IN" sz="2100" dirty="0">
                <a:latin typeface="Abadi" panose="020B0604020104020204" pitchFamily="34" charset="0"/>
              </a:rPr>
              <a:t> in drone ship, their booster versions, and launch sites </a:t>
            </a:r>
          </a:p>
          <a:p>
            <a:pPr marL="0" indent="0" algn="just">
              <a:lnSpc>
                <a:spcPct val="100000"/>
              </a:lnSpc>
              <a:spcBef>
                <a:spcPts val="0"/>
              </a:spcBef>
              <a:buNone/>
            </a:pPr>
            <a:r>
              <a:rPr lang="en-IN" sz="2100" dirty="0">
                <a:latin typeface="Abadi" panose="020B0604020104020204" pitchFamily="34" charset="0"/>
              </a:rPr>
              <a:t>  names for in year 2015. </a:t>
            </a:r>
          </a:p>
          <a:p>
            <a:pPr marL="0" indent="0" algn="just">
              <a:lnSpc>
                <a:spcPct val="100000"/>
              </a:lnSpc>
              <a:spcBef>
                <a:spcPts val="0"/>
              </a:spcBef>
              <a:buNone/>
            </a:pPr>
            <a:r>
              <a:rPr lang="en-IN" sz="2100" dirty="0">
                <a:latin typeface="Abadi" panose="020B0604020104020204" pitchFamily="34" charset="0"/>
              </a:rPr>
              <a:t>- Rank the count of landing outcomes or success between the date 2010-06-04 and 2017-03-</a:t>
            </a:r>
          </a:p>
          <a:p>
            <a:pPr marL="0" indent="0" algn="just">
              <a:lnSpc>
                <a:spcPct val="100000"/>
              </a:lnSpc>
              <a:spcBef>
                <a:spcPts val="0"/>
              </a:spcBef>
              <a:buNone/>
            </a:pPr>
            <a:r>
              <a:rPr lang="en-IN" sz="2100" dirty="0">
                <a:latin typeface="Abadi" panose="020B0604020104020204" pitchFamily="34" charset="0"/>
              </a:rPr>
              <a:t>  20, in descending order</a:t>
            </a:r>
            <a:endParaRPr lang="en-US" sz="2100" dirty="0">
              <a:latin typeface="Abadi" panose="020B0604020104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Slide Number Placeholder 5">
            <a:extLst>
              <a:ext uri="{FF2B5EF4-FFF2-40B4-BE49-F238E27FC236}">
                <a16:creationId xmlns:a16="http://schemas.microsoft.com/office/drawing/2014/main" id="{9EE144E0-B3F4-A356-770B-EB3D86F90361}"/>
              </a:ext>
            </a:extLst>
          </p:cNvPr>
          <p:cNvSpPr>
            <a:spLocks noGrp="1"/>
          </p:cNvSpPr>
          <p:nvPr>
            <p:ph type="sldNum" sz="quarter" idx="12"/>
          </p:nvPr>
        </p:nvSpPr>
        <p:spPr/>
        <p:txBody>
          <a:bodyPr/>
          <a:lstStyle/>
          <a:p>
            <a:fld id="{A190C97C-0095-2443-AC12-FA4CBA4ACD4D}" type="slidenum">
              <a:rPr lang="en-US" smtClean="0"/>
              <a:t>13</a:t>
            </a:fld>
            <a:endParaRPr lang="en-US"/>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427356"/>
            <a:ext cx="11060151" cy="4799036"/>
          </a:xfrm>
          <a:prstGeom prst="rect">
            <a:avLst/>
          </a:prstGeom>
        </p:spPr>
        <p:txBody>
          <a:bodyPr>
            <a:noAutofit/>
          </a:bodyPr>
          <a:lstStyle/>
          <a:p>
            <a:pPr marL="0" indent="0" algn="just">
              <a:lnSpc>
                <a:spcPct val="100000"/>
              </a:lnSpc>
              <a:spcBef>
                <a:spcPts val="1400"/>
              </a:spcBef>
              <a:buNone/>
            </a:pPr>
            <a:r>
              <a:rPr lang="en-IN" sz="2200" dirty="0">
                <a:latin typeface="Abadi" panose="020B0604020104020204" pitchFamily="34" charset="0"/>
              </a:rPr>
              <a:t>To visualize the launch data into an interactive map. We took the latitude and longitude coordinates at each launch site and added a circle marker around each launch site with a label of the name of the launch site. </a:t>
            </a:r>
          </a:p>
          <a:p>
            <a:pPr marL="0" indent="0" algn="just">
              <a:lnSpc>
                <a:spcPct val="100000"/>
              </a:lnSpc>
              <a:spcBef>
                <a:spcPts val="1400"/>
              </a:spcBef>
              <a:buNone/>
            </a:pPr>
            <a:endParaRPr lang="en-IN" sz="2200" dirty="0">
              <a:latin typeface="Abadi" panose="020B0604020104020204" pitchFamily="34" charset="0"/>
            </a:endParaRPr>
          </a:p>
          <a:p>
            <a:pPr marL="0" indent="0" algn="just">
              <a:lnSpc>
                <a:spcPct val="100000"/>
              </a:lnSpc>
              <a:spcBef>
                <a:spcPts val="1400"/>
              </a:spcBef>
              <a:buNone/>
            </a:pPr>
            <a:r>
              <a:rPr lang="en-IN" sz="2200" dirty="0">
                <a:latin typeface="Abadi" panose="020B0604020104020204" pitchFamily="34" charset="0"/>
              </a:rPr>
              <a:t>We then assigned the dataframe </a:t>
            </a:r>
            <a:r>
              <a:rPr lang="en-IN" sz="2200" dirty="0" err="1">
                <a:latin typeface="Abadi" panose="020B0604020104020204" pitchFamily="34" charset="0"/>
              </a:rPr>
              <a:t>launch_outcomes</a:t>
            </a:r>
            <a:r>
              <a:rPr lang="en-IN" sz="2200" dirty="0">
                <a:latin typeface="Abadi" panose="020B0604020104020204" pitchFamily="34" charset="0"/>
              </a:rPr>
              <a:t>(</a:t>
            </a:r>
            <a:r>
              <a:rPr lang="en-IN" sz="2200" dirty="0" err="1">
                <a:latin typeface="Abadi" panose="020B0604020104020204" pitchFamily="34" charset="0"/>
              </a:rPr>
              <a:t>failure,success</a:t>
            </a:r>
            <a:r>
              <a:rPr lang="en-IN" sz="2200" dirty="0">
                <a:latin typeface="Abadi" panose="020B0604020104020204" pitchFamily="34" charset="0"/>
              </a:rPr>
              <a:t>) to classes 0 and 1 with </a:t>
            </a:r>
            <a:r>
              <a:rPr lang="en-IN" sz="2200" dirty="0">
                <a:solidFill>
                  <a:srgbClr val="FF0000"/>
                </a:solidFill>
                <a:latin typeface="Abadi" panose="020B0604020104020204" pitchFamily="34" charset="0"/>
              </a:rPr>
              <a:t>Red</a:t>
            </a:r>
            <a:r>
              <a:rPr lang="en-IN" sz="2200" dirty="0">
                <a:latin typeface="Abadi" panose="020B0604020104020204" pitchFamily="34" charset="0"/>
              </a:rPr>
              <a:t> and </a:t>
            </a:r>
            <a:r>
              <a:rPr lang="en-IN" sz="2200" dirty="0">
                <a:solidFill>
                  <a:srgbClr val="00B050"/>
                </a:solidFill>
                <a:latin typeface="Abadi" panose="020B0604020104020204" pitchFamily="34" charset="0"/>
              </a:rPr>
              <a:t>Green</a:t>
            </a:r>
            <a:r>
              <a:rPr lang="en-IN" sz="2200" dirty="0">
                <a:latin typeface="Abadi" panose="020B0604020104020204" pitchFamily="34" charset="0"/>
              </a:rPr>
              <a:t> markers on the map in </a:t>
            </a:r>
            <a:r>
              <a:rPr lang="en-IN" sz="2200" dirty="0" err="1">
                <a:latin typeface="Abadi" panose="020B0604020104020204" pitchFamily="34" charset="0"/>
              </a:rPr>
              <a:t>MarkerCluster</a:t>
            </a:r>
            <a:r>
              <a:rPr lang="en-IN" sz="2200" dirty="0">
                <a:latin typeface="Abadi" panose="020B0604020104020204" pitchFamily="34" charset="0"/>
              </a:rPr>
              <a:t>(). </a:t>
            </a:r>
          </a:p>
          <a:p>
            <a:pPr marL="0" indent="0" algn="just">
              <a:lnSpc>
                <a:spcPct val="100000"/>
              </a:lnSpc>
              <a:spcBef>
                <a:spcPts val="1400"/>
              </a:spcBef>
              <a:buNone/>
            </a:pPr>
            <a:endParaRPr lang="en-IN" sz="2200" dirty="0">
              <a:latin typeface="Abadi" panose="020B0604020104020204" pitchFamily="34" charset="0"/>
            </a:endParaRPr>
          </a:p>
          <a:p>
            <a:pPr marL="0" indent="0" algn="just">
              <a:lnSpc>
                <a:spcPct val="100000"/>
              </a:lnSpc>
              <a:spcBef>
                <a:spcPts val="1400"/>
              </a:spcBef>
              <a:buNone/>
            </a:pPr>
            <a:r>
              <a:rPr lang="en-IN" sz="2200" dirty="0">
                <a:latin typeface="Abadi" panose="020B0604020104020204" pitchFamily="34" charset="0"/>
              </a:rPr>
              <a:t>We then used the Haversine’s formula to calculated the distance of the launch sites to various landmark to find answer to the questions of: </a:t>
            </a:r>
          </a:p>
          <a:p>
            <a:pPr marL="0" indent="0" algn="just">
              <a:lnSpc>
                <a:spcPct val="100000"/>
              </a:lnSpc>
              <a:spcBef>
                <a:spcPts val="1400"/>
              </a:spcBef>
              <a:buNone/>
            </a:pPr>
            <a:r>
              <a:rPr lang="en-IN" sz="2200" dirty="0">
                <a:latin typeface="Abadi" panose="020B0604020104020204" pitchFamily="34" charset="0"/>
              </a:rPr>
              <a:t>• How close the launch sites with railways, highways and coastlines? </a:t>
            </a:r>
          </a:p>
          <a:p>
            <a:pPr marL="0" indent="0" algn="just">
              <a:lnSpc>
                <a:spcPct val="100000"/>
              </a:lnSpc>
              <a:spcBef>
                <a:spcPts val="1400"/>
              </a:spcBef>
              <a:buNone/>
            </a:pPr>
            <a:r>
              <a:rPr lang="en-IN" sz="2200" dirty="0">
                <a:latin typeface="Abadi" panose="020B0604020104020204" pitchFamily="34" charset="0"/>
              </a:rPr>
              <a:t>• How close the launch sites with nearby cities?</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Slide Number Placeholder 5">
            <a:extLst>
              <a:ext uri="{FF2B5EF4-FFF2-40B4-BE49-F238E27FC236}">
                <a16:creationId xmlns:a16="http://schemas.microsoft.com/office/drawing/2014/main" id="{6BA5CBEB-FC8B-2DBF-6FFB-8383B9E8975C}"/>
              </a:ext>
            </a:extLst>
          </p:cNvPr>
          <p:cNvSpPr>
            <a:spLocks noGrp="1"/>
          </p:cNvSpPr>
          <p:nvPr>
            <p:ph type="sldNum" sz="quarter" idx="12"/>
          </p:nvPr>
        </p:nvSpPr>
        <p:spPr/>
        <p:txBody>
          <a:bodyPr/>
          <a:lstStyle/>
          <a:p>
            <a:fld id="{A190C97C-0095-2443-AC12-FA4CBA4ACD4D}" type="slidenum">
              <a:rPr lang="en-US" smtClean="0"/>
              <a:t>14</a:t>
            </a:fld>
            <a:endParaRPr lang="en-US"/>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687962" cy="4351338"/>
          </a:xfrm>
          <a:prstGeom prst="rect">
            <a:avLst/>
          </a:prstGeom>
        </p:spPr>
        <p:txBody>
          <a:bodyPr vert="horz" lIns="91440" tIns="45720" rIns="91440" bIns="45720" rtlCol="0" anchor="t">
            <a:normAutofit/>
          </a:bodyPr>
          <a:lstStyle/>
          <a:p>
            <a:pPr algn="just">
              <a:lnSpc>
                <a:spcPct val="100000"/>
              </a:lnSpc>
              <a:spcBef>
                <a:spcPts val="0"/>
              </a:spcBef>
            </a:pPr>
            <a:r>
              <a:rPr lang="en-IN" sz="2200" dirty="0">
                <a:latin typeface="Abadi" panose="020B0604020104020204" pitchFamily="34" charset="0"/>
              </a:rPr>
              <a:t>We built an interactive dashboard with </a:t>
            </a:r>
            <a:r>
              <a:rPr lang="en-IN" sz="2200" dirty="0" err="1">
                <a:latin typeface="Abadi" panose="020B0604020104020204" pitchFamily="34" charset="0"/>
              </a:rPr>
              <a:t>Plotly</a:t>
            </a:r>
            <a:r>
              <a:rPr lang="en-IN" sz="2200" dirty="0">
                <a:latin typeface="Abadi" panose="020B0604020104020204" pitchFamily="34" charset="0"/>
              </a:rPr>
              <a:t> dash which allowing the user to play around with the data as they need. </a:t>
            </a:r>
          </a:p>
          <a:p>
            <a:pPr marL="0" indent="0" algn="just">
              <a:lnSpc>
                <a:spcPct val="100000"/>
              </a:lnSpc>
              <a:spcBef>
                <a:spcPts val="0"/>
              </a:spcBef>
              <a:buNone/>
            </a:pPr>
            <a:endParaRPr lang="en-IN" sz="2200" dirty="0">
              <a:latin typeface="Abadi" panose="020B0604020104020204" pitchFamily="34" charset="0"/>
            </a:endParaRPr>
          </a:p>
          <a:p>
            <a:pPr marL="0" indent="0" algn="just">
              <a:lnSpc>
                <a:spcPct val="100000"/>
              </a:lnSpc>
              <a:spcBef>
                <a:spcPts val="0"/>
              </a:spcBef>
              <a:buNone/>
            </a:pPr>
            <a:r>
              <a:rPr lang="en-IN" sz="2200" dirty="0">
                <a:latin typeface="Abadi" panose="020B0604020104020204" pitchFamily="34" charset="0"/>
              </a:rPr>
              <a:t>• We plotted pie charts showing the total launches by a certain sites.\</a:t>
            </a:r>
          </a:p>
          <a:p>
            <a:pPr marL="0" indent="0" algn="just">
              <a:lnSpc>
                <a:spcPct val="100000"/>
              </a:lnSpc>
              <a:spcBef>
                <a:spcPts val="0"/>
              </a:spcBef>
              <a:buNone/>
            </a:pPr>
            <a:endParaRPr lang="en-IN" sz="2200" dirty="0">
              <a:latin typeface="Abadi" panose="020B0604020104020204" pitchFamily="34" charset="0"/>
            </a:endParaRPr>
          </a:p>
          <a:p>
            <a:pPr marL="0" indent="0" algn="just">
              <a:lnSpc>
                <a:spcPct val="100000"/>
              </a:lnSpc>
              <a:spcBef>
                <a:spcPts val="0"/>
              </a:spcBef>
              <a:buNone/>
            </a:pPr>
            <a:r>
              <a:rPr lang="en-IN" sz="2200" dirty="0">
                <a:latin typeface="Abadi" panose="020B0604020104020204" pitchFamily="34" charset="0"/>
              </a:rPr>
              <a:t>• We then plotted scatter graph showing the relationship with Outcome and Payload</a:t>
            </a:r>
          </a:p>
          <a:p>
            <a:pPr marL="0" indent="0" algn="just">
              <a:lnSpc>
                <a:spcPct val="100000"/>
              </a:lnSpc>
              <a:spcBef>
                <a:spcPts val="0"/>
              </a:spcBef>
              <a:buNone/>
            </a:pPr>
            <a:r>
              <a:rPr lang="en-IN" sz="2200" dirty="0">
                <a:latin typeface="Abadi" panose="020B0604020104020204" pitchFamily="34" charset="0"/>
              </a:rPr>
              <a:t>  Mass (Kg) for the different booster version</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Slide Number Placeholder 5">
            <a:extLst>
              <a:ext uri="{FF2B5EF4-FFF2-40B4-BE49-F238E27FC236}">
                <a16:creationId xmlns:a16="http://schemas.microsoft.com/office/drawing/2014/main" id="{86BC8AC3-8BF5-B2F6-071F-F8AE4E643B73}"/>
              </a:ext>
            </a:extLst>
          </p:cNvPr>
          <p:cNvSpPr>
            <a:spLocks noGrp="1"/>
          </p:cNvSpPr>
          <p:nvPr>
            <p:ph type="sldNum" sz="quarter" idx="12"/>
          </p:nvPr>
        </p:nvSpPr>
        <p:spPr/>
        <p:txBody>
          <a:bodyPr/>
          <a:lstStyle/>
          <a:p>
            <a:fld id="{A190C97C-0095-2443-AC12-FA4CBA4ACD4D}" type="slidenum">
              <a:rPr lang="en-US" smtClean="0"/>
              <a:t>15</a:t>
            </a:fld>
            <a:endParaRPr lang="en-US"/>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Slide Number Placeholder 5">
            <a:extLst>
              <a:ext uri="{FF2B5EF4-FFF2-40B4-BE49-F238E27FC236}">
                <a16:creationId xmlns:a16="http://schemas.microsoft.com/office/drawing/2014/main" id="{889CAA0F-0CA7-959C-ED95-6440D35D41AE}"/>
              </a:ext>
            </a:extLst>
          </p:cNvPr>
          <p:cNvSpPr>
            <a:spLocks noGrp="1"/>
          </p:cNvSpPr>
          <p:nvPr>
            <p:ph type="sldNum" sz="quarter" idx="12"/>
          </p:nvPr>
        </p:nvSpPr>
        <p:spPr/>
        <p:txBody>
          <a:bodyPr/>
          <a:lstStyle/>
          <a:p>
            <a:fld id="{A190C97C-0095-2443-AC12-FA4CBA4ACD4D}" type="slidenum">
              <a:rPr lang="en-US" smtClean="0"/>
              <a:t>16</a:t>
            </a:fld>
            <a:endParaRPr lang="en-US"/>
          </a:p>
        </p:txBody>
      </p:sp>
      <p:pic>
        <p:nvPicPr>
          <p:cNvPr id="21" name="Picture 20">
            <a:extLst>
              <a:ext uri="{FF2B5EF4-FFF2-40B4-BE49-F238E27FC236}">
                <a16:creationId xmlns:a16="http://schemas.microsoft.com/office/drawing/2014/main" id="{F07028AA-45B2-F728-4E01-B8CA9980EB5C}"/>
              </a:ext>
            </a:extLst>
          </p:cNvPr>
          <p:cNvPicPr>
            <a:picLocks noChangeAspect="1"/>
          </p:cNvPicPr>
          <p:nvPr/>
        </p:nvPicPr>
        <p:blipFill rotWithShape="1">
          <a:blip r:embed="rId3"/>
          <a:srcRect r="1970"/>
          <a:stretch/>
        </p:blipFill>
        <p:spPr>
          <a:xfrm>
            <a:off x="770011" y="1462087"/>
            <a:ext cx="10687961" cy="4219375"/>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374597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IN" sz="2200" dirty="0">
                <a:solidFill>
                  <a:schemeClr val="accent3">
                    <a:lumMod val="25000"/>
                  </a:schemeClr>
                </a:solidFill>
                <a:latin typeface="Abadi" panose="020B0604020104020204" pitchFamily="34" charset="0"/>
              </a:rPr>
              <a:t>The results will be categorized to 3 main results which is: </a:t>
            </a:r>
          </a:p>
          <a:p>
            <a:pPr marL="0" indent="0">
              <a:lnSpc>
                <a:spcPct val="100000"/>
              </a:lnSpc>
              <a:spcBef>
                <a:spcPts val="1400"/>
              </a:spcBef>
              <a:buNone/>
            </a:pPr>
            <a:r>
              <a:rPr lang="en-IN" sz="2200" dirty="0">
                <a:solidFill>
                  <a:schemeClr val="accent3">
                    <a:lumMod val="25000"/>
                  </a:schemeClr>
                </a:solidFill>
                <a:latin typeface="Abadi" panose="020B0604020104020204" pitchFamily="34" charset="0"/>
              </a:rPr>
              <a:t>• Exploratory data analysis results </a:t>
            </a:r>
          </a:p>
          <a:p>
            <a:pPr marL="0" indent="0">
              <a:lnSpc>
                <a:spcPct val="100000"/>
              </a:lnSpc>
              <a:spcBef>
                <a:spcPts val="1400"/>
              </a:spcBef>
              <a:buNone/>
            </a:pPr>
            <a:r>
              <a:rPr lang="en-IN" sz="2200" dirty="0">
                <a:solidFill>
                  <a:schemeClr val="accent3">
                    <a:lumMod val="25000"/>
                  </a:schemeClr>
                </a:solidFill>
                <a:latin typeface="Abadi" panose="020B0604020104020204" pitchFamily="34" charset="0"/>
              </a:rPr>
              <a:t>• Interactive analytics demo in screenshots </a:t>
            </a:r>
          </a:p>
          <a:p>
            <a:pPr marL="0" indent="0">
              <a:lnSpc>
                <a:spcPct val="100000"/>
              </a:lnSpc>
              <a:spcBef>
                <a:spcPts val="1400"/>
              </a:spcBef>
              <a:buNone/>
            </a:pPr>
            <a:r>
              <a:rPr lang="en-IN" sz="2200" dirty="0">
                <a:solidFill>
                  <a:schemeClr val="accent3">
                    <a:lumMod val="25000"/>
                  </a:schemeClr>
                </a:solidFill>
                <a:latin typeface="Abadi" panose="020B0604020104020204" pitchFamily="34" charset="0"/>
              </a:rPr>
              <a:t>• Predictive analysis results</a:t>
            </a:r>
            <a:endParaRPr lang="en-US" sz="2200" dirty="0">
              <a:solidFill>
                <a:schemeClr val="accent3">
                  <a:lumMod val="25000"/>
                </a:schemeClr>
              </a:solidFill>
              <a:latin typeface="Abadi" panose="020B0604020104020204" pitchFamily="34" charset="0"/>
            </a:endParaRPr>
          </a:p>
          <a:p>
            <a:pPr marL="457200" lvl="1" indent="0">
              <a:buNone/>
            </a:pPr>
            <a:endParaRPr lang="en-US" sz="2200" dirty="0">
              <a:latin typeface="Abadi" panose="020B0604020104020204" pitchFamily="34" charset="0"/>
            </a:endParaRPr>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3" name="Slide Number Placeholder 2">
            <a:extLst>
              <a:ext uri="{FF2B5EF4-FFF2-40B4-BE49-F238E27FC236}">
                <a16:creationId xmlns:a16="http://schemas.microsoft.com/office/drawing/2014/main" id="{66BD122D-FF9B-94DE-7C53-2A53F278A40B}"/>
              </a:ext>
            </a:extLst>
          </p:cNvPr>
          <p:cNvSpPr>
            <a:spLocks noGrp="1"/>
          </p:cNvSpPr>
          <p:nvPr>
            <p:ph type="sldNum" sz="quarter" idx="12"/>
          </p:nvPr>
        </p:nvSpPr>
        <p:spPr/>
        <p:txBody>
          <a:bodyPr/>
          <a:lstStyle/>
          <a:p>
            <a:fld id="{A190C97C-0095-2443-AC12-FA4CBA4ACD4D}" type="slidenum">
              <a:rPr lang="en-US" smtClean="0"/>
              <a:t>17</a:t>
            </a:fld>
            <a:endParaRPr lang="en-US"/>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
        <p:nvSpPr>
          <p:cNvPr id="4" name="Slide Number Placeholder 3">
            <a:extLst>
              <a:ext uri="{FF2B5EF4-FFF2-40B4-BE49-F238E27FC236}">
                <a16:creationId xmlns:a16="http://schemas.microsoft.com/office/drawing/2014/main" id="{F7403C00-70FA-CB49-6901-05E49828A33B}"/>
              </a:ext>
            </a:extLst>
          </p:cNvPr>
          <p:cNvSpPr>
            <a:spLocks noGrp="1"/>
          </p:cNvSpPr>
          <p:nvPr>
            <p:ph type="sldNum" sz="quarter" idx="12"/>
          </p:nvPr>
        </p:nvSpPr>
        <p:spPr/>
        <p:txBody>
          <a:bodyPr/>
          <a:lstStyle/>
          <a:p>
            <a:fld id="{A190C97C-0095-2443-AC12-FA4CBA4ACD4D}" type="slidenum">
              <a:rPr lang="en-US" smtClean="0"/>
              <a:t>18</a:t>
            </a:fld>
            <a:endParaRPr lang="en-US"/>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Slide Number Placeholder 5">
            <a:extLst>
              <a:ext uri="{FF2B5EF4-FFF2-40B4-BE49-F238E27FC236}">
                <a16:creationId xmlns:a16="http://schemas.microsoft.com/office/drawing/2014/main" id="{4552FA76-2D2D-E80B-B647-C5657B01843D}"/>
              </a:ext>
            </a:extLst>
          </p:cNvPr>
          <p:cNvSpPr>
            <a:spLocks noGrp="1"/>
          </p:cNvSpPr>
          <p:nvPr>
            <p:ph type="sldNum" sz="quarter" idx="12"/>
          </p:nvPr>
        </p:nvSpPr>
        <p:spPr/>
        <p:txBody>
          <a:bodyPr/>
          <a:lstStyle/>
          <a:p>
            <a:fld id="{A190C97C-0095-2443-AC12-FA4CBA4ACD4D}" type="slidenum">
              <a:rPr lang="en-US" smtClean="0"/>
              <a:t>19</a:t>
            </a:fld>
            <a:endParaRPr lang="en-US"/>
          </a:p>
        </p:txBody>
      </p:sp>
      <p:pic>
        <p:nvPicPr>
          <p:cNvPr id="8" name="Picture 7">
            <a:extLst>
              <a:ext uri="{FF2B5EF4-FFF2-40B4-BE49-F238E27FC236}">
                <a16:creationId xmlns:a16="http://schemas.microsoft.com/office/drawing/2014/main" id="{349AC05A-9D8C-2ECB-D4BC-84B28C8C008C}"/>
              </a:ext>
            </a:extLst>
          </p:cNvPr>
          <p:cNvPicPr>
            <a:picLocks noChangeAspect="1"/>
          </p:cNvPicPr>
          <p:nvPr/>
        </p:nvPicPr>
        <p:blipFill>
          <a:blip r:embed="rId3"/>
          <a:stretch>
            <a:fillRect/>
          </a:stretch>
        </p:blipFill>
        <p:spPr>
          <a:xfrm>
            <a:off x="627837" y="1461274"/>
            <a:ext cx="10657774" cy="3133029"/>
          </a:xfrm>
          <a:prstGeom prst="rect">
            <a:avLst/>
          </a:prstGeom>
        </p:spPr>
      </p:pic>
      <p:sp>
        <p:nvSpPr>
          <p:cNvPr id="10" name="TextBox 9">
            <a:extLst>
              <a:ext uri="{FF2B5EF4-FFF2-40B4-BE49-F238E27FC236}">
                <a16:creationId xmlns:a16="http://schemas.microsoft.com/office/drawing/2014/main" id="{BA233B2E-9152-36CF-2B53-33BFA56DEE81}"/>
              </a:ext>
            </a:extLst>
          </p:cNvPr>
          <p:cNvSpPr txBox="1"/>
          <p:nvPr/>
        </p:nvSpPr>
        <p:spPr>
          <a:xfrm>
            <a:off x="770011" y="4825684"/>
            <a:ext cx="11185602" cy="1446550"/>
          </a:xfrm>
          <a:prstGeom prst="rect">
            <a:avLst/>
          </a:prstGeom>
          <a:noFill/>
        </p:spPr>
        <p:txBody>
          <a:bodyPr wrap="square">
            <a:spAutoFit/>
          </a:bodyPr>
          <a:lstStyle/>
          <a:p>
            <a:r>
              <a:rPr lang="en-IN" sz="2200" dirty="0">
                <a:latin typeface="Abadi" panose="020B0604020104020204" pitchFamily="34" charset="0"/>
              </a:rPr>
              <a:t>This scatter plot shows that the larger the flights amount of the launch site, the greater the  success rate will be. </a:t>
            </a:r>
          </a:p>
          <a:p>
            <a:endParaRPr lang="en-IN" sz="2200" dirty="0">
              <a:latin typeface="Abadi" panose="020B0604020104020204" pitchFamily="34" charset="0"/>
            </a:endParaRPr>
          </a:p>
          <a:p>
            <a:r>
              <a:rPr lang="en-IN" sz="2200" dirty="0">
                <a:latin typeface="Abadi" panose="020B0604020104020204" pitchFamily="34" charset="0"/>
              </a:rPr>
              <a:t>However, site CCAFS SLC40 shows the least pattern of this. </a:t>
            </a:r>
          </a:p>
        </p:txBody>
      </p:sp>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
        <p:nvSpPr>
          <p:cNvPr id="3" name="Slide Number Placeholder 2">
            <a:extLst>
              <a:ext uri="{FF2B5EF4-FFF2-40B4-BE49-F238E27FC236}">
                <a16:creationId xmlns:a16="http://schemas.microsoft.com/office/drawing/2014/main" id="{8208A399-3335-69F9-F660-226CC696AAA2}"/>
              </a:ext>
            </a:extLst>
          </p:cNvPr>
          <p:cNvSpPr>
            <a:spLocks noGrp="1"/>
          </p:cNvSpPr>
          <p:nvPr>
            <p:ph type="sldNum" sz="quarter" idx="12"/>
          </p:nvPr>
        </p:nvSpPr>
        <p:spPr/>
        <p:txBody>
          <a:bodyPr/>
          <a:lstStyle/>
          <a:p>
            <a:fld id="{A190C97C-0095-2443-AC12-FA4CBA4ACD4D}" type="slidenum">
              <a:rPr lang="en-US" smtClean="0"/>
              <a:t>2</a:t>
            </a:fld>
            <a:endParaRPr lang="en-US"/>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4891464"/>
            <a:ext cx="10927618" cy="1275891"/>
          </a:xfrm>
          <a:prstGeom prst="rect">
            <a:avLst/>
          </a:prstGeom>
        </p:spPr>
        <p:txBody>
          <a:bodyPr>
            <a:noAutofit/>
          </a:bodyPr>
          <a:lstStyle/>
          <a:p>
            <a:pPr algn="just">
              <a:lnSpc>
                <a:spcPct val="100000"/>
              </a:lnSpc>
              <a:spcBef>
                <a:spcPts val="1400"/>
              </a:spcBef>
            </a:pPr>
            <a:r>
              <a:rPr lang="en-IN" sz="2200" dirty="0">
                <a:latin typeface="Abadi" panose="020B0604020104020204" pitchFamily="34" charset="0"/>
              </a:rPr>
              <a:t>This scatter plot shows once the pay load mass is greater than 7000kg, the probability of the success rate will be highly increased. </a:t>
            </a:r>
          </a:p>
          <a:p>
            <a:pPr algn="just">
              <a:lnSpc>
                <a:spcPct val="100000"/>
              </a:lnSpc>
              <a:spcBef>
                <a:spcPts val="1400"/>
              </a:spcBef>
            </a:pPr>
            <a:r>
              <a:rPr lang="en-IN" sz="2200" dirty="0">
                <a:latin typeface="Abadi" panose="020B0604020104020204" pitchFamily="34" charset="0"/>
              </a:rPr>
              <a:t>However, there is no clear pattern to say the launch site is dependent to the pay load mass for the success rate.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Slide Number Placeholder 5">
            <a:extLst>
              <a:ext uri="{FF2B5EF4-FFF2-40B4-BE49-F238E27FC236}">
                <a16:creationId xmlns:a16="http://schemas.microsoft.com/office/drawing/2014/main" id="{C962D555-3CD2-059C-1625-530DFBBEE287}"/>
              </a:ext>
            </a:extLst>
          </p:cNvPr>
          <p:cNvSpPr>
            <a:spLocks noGrp="1"/>
          </p:cNvSpPr>
          <p:nvPr>
            <p:ph type="sldNum" sz="quarter" idx="12"/>
          </p:nvPr>
        </p:nvSpPr>
        <p:spPr/>
        <p:txBody>
          <a:bodyPr/>
          <a:lstStyle/>
          <a:p>
            <a:fld id="{A190C97C-0095-2443-AC12-FA4CBA4ACD4D}" type="slidenum">
              <a:rPr lang="en-US" smtClean="0"/>
              <a:t>20</a:t>
            </a:fld>
            <a:endParaRPr lang="en-US"/>
          </a:p>
        </p:txBody>
      </p:sp>
      <p:pic>
        <p:nvPicPr>
          <p:cNvPr id="8" name="Picture 7">
            <a:extLst>
              <a:ext uri="{FF2B5EF4-FFF2-40B4-BE49-F238E27FC236}">
                <a16:creationId xmlns:a16="http://schemas.microsoft.com/office/drawing/2014/main" id="{FF12E5FB-5274-71E4-EFE1-B57B18D0AB03}"/>
              </a:ext>
            </a:extLst>
          </p:cNvPr>
          <p:cNvPicPr>
            <a:picLocks noChangeAspect="1"/>
          </p:cNvPicPr>
          <p:nvPr/>
        </p:nvPicPr>
        <p:blipFill>
          <a:blip r:embed="rId3"/>
          <a:stretch>
            <a:fillRect/>
          </a:stretch>
        </p:blipFill>
        <p:spPr>
          <a:xfrm>
            <a:off x="770011" y="1471908"/>
            <a:ext cx="10239959" cy="333065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074593" y="1604869"/>
            <a:ext cx="4678792" cy="4587662"/>
          </a:xfrm>
          <a:prstGeom prst="rect">
            <a:avLst/>
          </a:prstGeom>
        </p:spPr>
        <p:txBody>
          <a:bodyPr>
            <a:noAutofit/>
          </a:bodyPr>
          <a:lstStyle/>
          <a:p>
            <a:pPr algn="just">
              <a:lnSpc>
                <a:spcPct val="100000"/>
              </a:lnSpc>
              <a:spcBef>
                <a:spcPts val="1400"/>
              </a:spcBef>
            </a:pPr>
            <a:r>
              <a:rPr lang="en-IN" sz="2000" dirty="0">
                <a:latin typeface="Abadi" panose="020B0604020104020204" pitchFamily="34" charset="0"/>
              </a:rPr>
              <a:t>This figure depicted the possibility of the orbits to influences the landing outcomes as some orbits has 100% success rate such as SSO, HEO, GEO AND ES-L1 while SO orbit produced 0% rate of success. </a:t>
            </a:r>
          </a:p>
          <a:p>
            <a:pPr algn="just">
              <a:lnSpc>
                <a:spcPct val="100000"/>
              </a:lnSpc>
              <a:spcBef>
                <a:spcPts val="1400"/>
              </a:spcBef>
            </a:pPr>
            <a:r>
              <a:rPr lang="en-IN" sz="2000" dirty="0">
                <a:latin typeface="Abadi" panose="020B0604020104020204" pitchFamily="34" charset="0"/>
              </a:rPr>
              <a:t>However, deeper analysis show that some of this orbits has only 1 occurrence such as GEO, SO, HEO and ES-L1 which mean this data need more dataset to see pattern or trend before we draw any conclusion. </a:t>
            </a:r>
            <a:endParaRPr lang="en-US" sz="20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Slide Number Placeholder 5">
            <a:extLst>
              <a:ext uri="{FF2B5EF4-FFF2-40B4-BE49-F238E27FC236}">
                <a16:creationId xmlns:a16="http://schemas.microsoft.com/office/drawing/2014/main" id="{EEB8B8E4-C901-76E6-8884-CE7B3DB1F979}"/>
              </a:ext>
            </a:extLst>
          </p:cNvPr>
          <p:cNvSpPr>
            <a:spLocks noGrp="1"/>
          </p:cNvSpPr>
          <p:nvPr>
            <p:ph type="sldNum" sz="quarter" idx="12"/>
          </p:nvPr>
        </p:nvSpPr>
        <p:spPr/>
        <p:txBody>
          <a:bodyPr/>
          <a:lstStyle/>
          <a:p>
            <a:fld id="{A190C97C-0095-2443-AC12-FA4CBA4ACD4D}" type="slidenum">
              <a:rPr lang="en-US" smtClean="0"/>
              <a:t>21</a:t>
            </a:fld>
            <a:endParaRPr lang="en-US"/>
          </a:p>
        </p:txBody>
      </p:sp>
      <p:pic>
        <p:nvPicPr>
          <p:cNvPr id="8" name="Picture 7">
            <a:extLst>
              <a:ext uri="{FF2B5EF4-FFF2-40B4-BE49-F238E27FC236}">
                <a16:creationId xmlns:a16="http://schemas.microsoft.com/office/drawing/2014/main" id="{F54F258D-6535-0A60-B2D4-21DB1EDDE2AE}"/>
              </a:ext>
            </a:extLst>
          </p:cNvPr>
          <p:cNvPicPr>
            <a:picLocks noChangeAspect="1"/>
          </p:cNvPicPr>
          <p:nvPr/>
        </p:nvPicPr>
        <p:blipFill>
          <a:blip r:embed="rId3"/>
          <a:stretch>
            <a:fillRect/>
          </a:stretch>
        </p:blipFill>
        <p:spPr>
          <a:xfrm>
            <a:off x="542998" y="1478051"/>
            <a:ext cx="6303851" cy="484129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7610" y="4705814"/>
            <a:ext cx="11574390" cy="1969997"/>
          </a:xfrm>
          <a:prstGeom prst="rect">
            <a:avLst/>
          </a:prstGeom>
        </p:spPr>
        <p:txBody>
          <a:bodyPr>
            <a:normAutofit/>
          </a:bodyPr>
          <a:lstStyle/>
          <a:p>
            <a:pPr>
              <a:lnSpc>
                <a:spcPct val="100000"/>
              </a:lnSpc>
              <a:spcBef>
                <a:spcPts val="1400"/>
              </a:spcBef>
            </a:pPr>
            <a:r>
              <a:rPr lang="en-IN" sz="2200" dirty="0">
                <a:latin typeface="Abadi" panose="020B0604020104020204" pitchFamily="34" charset="0"/>
              </a:rPr>
              <a:t>This scatter plot shows that generally, the larger the flight number on each orbits, the greater the success rate (especially LEO orbit) except for GTO orbit which depicts no relationship between both attributes. </a:t>
            </a:r>
          </a:p>
          <a:p>
            <a:pPr>
              <a:lnSpc>
                <a:spcPct val="100000"/>
              </a:lnSpc>
              <a:spcBef>
                <a:spcPts val="1400"/>
              </a:spcBef>
            </a:pPr>
            <a:r>
              <a:rPr lang="en-IN" sz="2200" dirty="0">
                <a:latin typeface="Abadi" panose="020B0604020104020204" pitchFamily="34" charset="0"/>
              </a:rPr>
              <a:t>Orbit that only has 1 occurrence should also be excluded from above statement as it’s needed more dataset.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Slide Number Placeholder 5">
            <a:extLst>
              <a:ext uri="{FF2B5EF4-FFF2-40B4-BE49-F238E27FC236}">
                <a16:creationId xmlns:a16="http://schemas.microsoft.com/office/drawing/2014/main" id="{ABD475F3-8403-EF70-4CE9-39AC995A10FB}"/>
              </a:ext>
            </a:extLst>
          </p:cNvPr>
          <p:cNvSpPr>
            <a:spLocks noGrp="1"/>
          </p:cNvSpPr>
          <p:nvPr>
            <p:ph type="sldNum" sz="quarter" idx="12"/>
          </p:nvPr>
        </p:nvSpPr>
        <p:spPr/>
        <p:txBody>
          <a:bodyPr/>
          <a:lstStyle/>
          <a:p>
            <a:fld id="{A190C97C-0095-2443-AC12-FA4CBA4ACD4D}" type="slidenum">
              <a:rPr lang="en-US" smtClean="0"/>
              <a:t>22</a:t>
            </a:fld>
            <a:endParaRPr lang="en-US"/>
          </a:p>
        </p:txBody>
      </p:sp>
      <p:pic>
        <p:nvPicPr>
          <p:cNvPr id="8" name="Picture 7">
            <a:extLst>
              <a:ext uri="{FF2B5EF4-FFF2-40B4-BE49-F238E27FC236}">
                <a16:creationId xmlns:a16="http://schemas.microsoft.com/office/drawing/2014/main" id="{9A7AEEC9-B760-05EA-8892-3C0A8CFA6868}"/>
              </a:ext>
            </a:extLst>
          </p:cNvPr>
          <p:cNvPicPr>
            <a:picLocks noChangeAspect="1"/>
          </p:cNvPicPr>
          <p:nvPr/>
        </p:nvPicPr>
        <p:blipFill>
          <a:blip r:embed="rId3"/>
          <a:stretch>
            <a:fillRect/>
          </a:stretch>
        </p:blipFill>
        <p:spPr>
          <a:xfrm>
            <a:off x="802312" y="1250849"/>
            <a:ext cx="10772078" cy="334345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Slide Number Placeholder 5">
            <a:extLst>
              <a:ext uri="{FF2B5EF4-FFF2-40B4-BE49-F238E27FC236}">
                <a16:creationId xmlns:a16="http://schemas.microsoft.com/office/drawing/2014/main" id="{BB74FE42-F2FE-4E2B-47E7-68EB0F3174B2}"/>
              </a:ext>
            </a:extLst>
          </p:cNvPr>
          <p:cNvSpPr>
            <a:spLocks noGrp="1"/>
          </p:cNvSpPr>
          <p:nvPr>
            <p:ph type="sldNum" sz="quarter" idx="12"/>
          </p:nvPr>
        </p:nvSpPr>
        <p:spPr/>
        <p:txBody>
          <a:bodyPr/>
          <a:lstStyle/>
          <a:p>
            <a:fld id="{A190C97C-0095-2443-AC12-FA4CBA4ACD4D}" type="slidenum">
              <a:rPr lang="en-US" smtClean="0"/>
              <a:t>23</a:t>
            </a:fld>
            <a:endParaRPr lang="en-US"/>
          </a:p>
        </p:txBody>
      </p:sp>
      <p:pic>
        <p:nvPicPr>
          <p:cNvPr id="8" name="Picture 7">
            <a:extLst>
              <a:ext uri="{FF2B5EF4-FFF2-40B4-BE49-F238E27FC236}">
                <a16:creationId xmlns:a16="http://schemas.microsoft.com/office/drawing/2014/main" id="{C51F2192-AEA2-9E06-FCAF-E4A7C0E4067B}"/>
              </a:ext>
            </a:extLst>
          </p:cNvPr>
          <p:cNvPicPr>
            <a:picLocks noChangeAspect="1"/>
          </p:cNvPicPr>
          <p:nvPr/>
        </p:nvPicPr>
        <p:blipFill>
          <a:blip r:embed="rId3"/>
          <a:stretch>
            <a:fillRect/>
          </a:stretch>
        </p:blipFill>
        <p:spPr>
          <a:xfrm>
            <a:off x="770011" y="1389504"/>
            <a:ext cx="11094887" cy="3591157"/>
          </a:xfrm>
          <a:prstGeom prst="rect">
            <a:avLst/>
          </a:prstGeom>
        </p:spPr>
      </p:pic>
      <p:sp>
        <p:nvSpPr>
          <p:cNvPr id="10" name="TextBox 9">
            <a:extLst>
              <a:ext uri="{FF2B5EF4-FFF2-40B4-BE49-F238E27FC236}">
                <a16:creationId xmlns:a16="http://schemas.microsoft.com/office/drawing/2014/main" id="{1568F4C2-CD9D-531E-1481-547EE0007737}"/>
              </a:ext>
            </a:extLst>
          </p:cNvPr>
          <p:cNvSpPr txBox="1"/>
          <p:nvPr/>
        </p:nvSpPr>
        <p:spPr>
          <a:xfrm>
            <a:off x="894885" y="5096107"/>
            <a:ext cx="11094887" cy="1477328"/>
          </a:xfrm>
          <a:prstGeom prst="rect">
            <a:avLst/>
          </a:prstGeom>
          <a:noFill/>
        </p:spPr>
        <p:txBody>
          <a:bodyPr wrap="square">
            <a:spAutoFit/>
          </a:bodyPr>
          <a:lstStyle/>
          <a:p>
            <a:pPr marL="342900" indent="-342900">
              <a:spcBef>
                <a:spcPts val="600"/>
              </a:spcBef>
              <a:buFont typeface="Arial" panose="020B0604020202020204" pitchFamily="34" charset="0"/>
              <a:buChar char="•"/>
            </a:pPr>
            <a:r>
              <a:rPr lang="en-IN" sz="2000" dirty="0">
                <a:latin typeface="Abadi" panose="020B0604020104020204" pitchFamily="34" charset="0"/>
              </a:rPr>
              <a:t>Heavier payload has positive impact on LEO, ISS and P0 orbit. However, it has negative impact on MEO and VLEO orbit. </a:t>
            </a:r>
          </a:p>
          <a:p>
            <a:pPr marL="342900" indent="-342900">
              <a:spcBef>
                <a:spcPts val="600"/>
              </a:spcBef>
              <a:buFont typeface="Arial" panose="020B0604020202020204" pitchFamily="34" charset="0"/>
              <a:buChar char="•"/>
            </a:pPr>
            <a:r>
              <a:rPr lang="en-IN" sz="2000" dirty="0">
                <a:latin typeface="Abadi" panose="020B0604020104020204" pitchFamily="34" charset="0"/>
              </a:rPr>
              <a:t>GTO orbit seem to depict no relation between the attributes. </a:t>
            </a:r>
          </a:p>
          <a:p>
            <a:pPr marL="342900" indent="-342900">
              <a:spcBef>
                <a:spcPts val="600"/>
              </a:spcBef>
              <a:buFont typeface="Arial" panose="020B0604020202020204" pitchFamily="34" charset="0"/>
              <a:buChar char="•"/>
            </a:pPr>
            <a:r>
              <a:rPr lang="en-IN" sz="2000" dirty="0">
                <a:latin typeface="Abadi" panose="020B0604020104020204" pitchFamily="34" charset="0"/>
              </a:rPr>
              <a:t>Meanwhile, again, SO, GEO and HEO orbit need more dataset to see any pattern or trend</a:t>
            </a: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Slide Number Placeholder 5">
            <a:extLst>
              <a:ext uri="{FF2B5EF4-FFF2-40B4-BE49-F238E27FC236}">
                <a16:creationId xmlns:a16="http://schemas.microsoft.com/office/drawing/2014/main" id="{0EABEFCC-441A-A652-DFA3-582FCEBA1519}"/>
              </a:ext>
            </a:extLst>
          </p:cNvPr>
          <p:cNvSpPr>
            <a:spLocks noGrp="1"/>
          </p:cNvSpPr>
          <p:nvPr>
            <p:ph type="sldNum" sz="quarter" idx="12"/>
          </p:nvPr>
        </p:nvSpPr>
        <p:spPr/>
        <p:txBody>
          <a:bodyPr/>
          <a:lstStyle/>
          <a:p>
            <a:fld id="{A190C97C-0095-2443-AC12-FA4CBA4ACD4D}" type="slidenum">
              <a:rPr lang="en-US" smtClean="0"/>
              <a:t>24</a:t>
            </a:fld>
            <a:endParaRPr lang="en-US"/>
          </a:p>
        </p:txBody>
      </p:sp>
      <p:pic>
        <p:nvPicPr>
          <p:cNvPr id="8" name="Picture 7">
            <a:extLst>
              <a:ext uri="{FF2B5EF4-FFF2-40B4-BE49-F238E27FC236}">
                <a16:creationId xmlns:a16="http://schemas.microsoft.com/office/drawing/2014/main" id="{DE8353C4-21DC-B374-7B35-59427ECCDC67}"/>
              </a:ext>
            </a:extLst>
          </p:cNvPr>
          <p:cNvPicPr>
            <a:picLocks noChangeAspect="1"/>
          </p:cNvPicPr>
          <p:nvPr/>
        </p:nvPicPr>
        <p:blipFill>
          <a:blip r:embed="rId3"/>
          <a:stretch>
            <a:fillRect/>
          </a:stretch>
        </p:blipFill>
        <p:spPr>
          <a:xfrm>
            <a:off x="770010" y="1481138"/>
            <a:ext cx="10860711" cy="3252610"/>
          </a:xfrm>
          <a:prstGeom prst="rect">
            <a:avLst/>
          </a:prstGeom>
        </p:spPr>
      </p:pic>
      <p:sp>
        <p:nvSpPr>
          <p:cNvPr id="10" name="TextBox 9">
            <a:extLst>
              <a:ext uri="{FF2B5EF4-FFF2-40B4-BE49-F238E27FC236}">
                <a16:creationId xmlns:a16="http://schemas.microsoft.com/office/drawing/2014/main" id="{FB4A9E0D-F984-936E-002A-1492E05BE7B0}"/>
              </a:ext>
            </a:extLst>
          </p:cNvPr>
          <p:cNvSpPr txBox="1"/>
          <p:nvPr/>
        </p:nvSpPr>
        <p:spPr>
          <a:xfrm>
            <a:off x="961793" y="4733748"/>
            <a:ext cx="10860710" cy="1323439"/>
          </a:xfrm>
          <a:prstGeom prst="rect">
            <a:avLst/>
          </a:prstGeom>
          <a:noFill/>
        </p:spPr>
        <p:txBody>
          <a:bodyPr wrap="square">
            <a:spAutoFit/>
          </a:bodyPr>
          <a:lstStyle/>
          <a:p>
            <a:pPr marL="342900" indent="-342900">
              <a:buFont typeface="Arial" panose="020B0604020202020204" pitchFamily="34" charset="0"/>
              <a:buChar char="•"/>
            </a:pPr>
            <a:r>
              <a:rPr lang="en-IN" sz="2000" dirty="0">
                <a:latin typeface="Abadi" panose="020B0604020104020204" pitchFamily="34" charset="0"/>
              </a:rPr>
              <a:t>This figures clearly depicted and increasing trend from the year 2013 until 2020. </a:t>
            </a:r>
          </a:p>
          <a:p>
            <a:pPr marL="342900" indent="-342900">
              <a:buFont typeface="Arial" panose="020B0604020202020204" pitchFamily="34" charset="0"/>
              <a:buChar char="•"/>
            </a:pPr>
            <a:endParaRPr lang="en-IN" sz="2000" dirty="0">
              <a:latin typeface="Abadi" panose="020B0604020104020204" pitchFamily="34" charset="0"/>
            </a:endParaRPr>
          </a:p>
          <a:p>
            <a:pPr marL="342900" indent="-342900">
              <a:buFont typeface="Arial" panose="020B0604020202020204" pitchFamily="34" charset="0"/>
              <a:buChar char="•"/>
            </a:pPr>
            <a:r>
              <a:rPr lang="en-IN" sz="2000" dirty="0">
                <a:latin typeface="Abadi" panose="020B0604020104020204" pitchFamily="34" charset="0"/>
              </a:rPr>
              <a:t>If this trend continue for the next year onward. The success rate will steadily increase until reaching 1/100% success rate.</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524543"/>
            <a:ext cx="10687962" cy="4351338"/>
          </a:xfrm>
          <a:prstGeom prst="rect">
            <a:avLst/>
          </a:prstGeom>
        </p:spPr>
        <p:txBody>
          <a:bodyPr>
            <a:normAutofit/>
          </a:bodyPr>
          <a:lstStyle/>
          <a:p>
            <a:pPr>
              <a:lnSpc>
                <a:spcPct val="100000"/>
              </a:lnSpc>
              <a:spcBef>
                <a:spcPts val="1400"/>
              </a:spcBef>
            </a:pPr>
            <a:r>
              <a:rPr lang="en-IN" sz="2400" dirty="0">
                <a:latin typeface="Abadi" panose="020B0604020104020204" pitchFamily="34" charset="0"/>
              </a:rPr>
              <a:t>We used the key word DISTINCT to show only unique launch sites from the SpaceX data</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Slide Number Placeholder 5">
            <a:extLst>
              <a:ext uri="{FF2B5EF4-FFF2-40B4-BE49-F238E27FC236}">
                <a16:creationId xmlns:a16="http://schemas.microsoft.com/office/drawing/2014/main" id="{B641D4CA-C00D-A6AF-20B4-84D04652A51B}"/>
              </a:ext>
            </a:extLst>
          </p:cNvPr>
          <p:cNvSpPr>
            <a:spLocks noGrp="1"/>
          </p:cNvSpPr>
          <p:nvPr>
            <p:ph type="sldNum" sz="quarter" idx="12"/>
          </p:nvPr>
        </p:nvSpPr>
        <p:spPr/>
        <p:txBody>
          <a:bodyPr/>
          <a:lstStyle/>
          <a:p>
            <a:fld id="{A190C97C-0095-2443-AC12-FA4CBA4ACD4D}" type="slidenum">
              <a:rPr lang="en-US" smtClean="0"/>
              <a:t>25</a:t>
            </a:fld>
            <a:endParaRPr lang="en-US"/>
          </a:p>
        </p:txBody>
      </p:sp>
      <p:pic>
        <p:nvPicPr>
          <p:cNvPr id="8" name="Picture 7">
            <a:extLst>
              <a:ext uri="{FF2B5EF4-FFF2-40B4-BE49-F238E27FC236}">
                <a16:creationId xmlns:a16="http://schemas.microsoft.com/office/drawing/2014/main" id="{82554C5C-DE32-BDE4-AAF6-F4EA768E76DC}"/>
              </a:ext>
            </a:extLst>
          </p:cNvPr>
          <p:cNvPicPr>
            <a:picLocks noChangeAspect="1"/>
          </p:cNvPicPr>
          <p:nvPr/>
        </p:nvPicPr>
        <p:blipFill>
          <a:blip r:embed="rId3"/>
          <a:stretch>
            <a:fillRect/>
          </a:stretch>
        </p:blipFill>
        <p:spPr>
          <a:xfrm>
            <a:off x="880946" y="2453268"/>
            <a:ext cx="10292575" cy="417055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IN" sz="2400" dirty="0">
                <a:latin typeface="Abadi" panose="020B0604020104020204" pitchFamily="34" charset="0"/>
              </a:rPr>
              <a:t>We used the query above to display 5 records where launch sites begin with `CCA</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Slide Number Placeholder 5">
            <a:extLst>
              <a:ext uri="{FF2B5EF4-FFF2-40B4-BE49-F238E27FC236}">
                <a16:creationId xmlns:a16="http://schemas.microsoft.com/office/drawing/2014/main" id="{C77F9AC6-65D3-D992-BC49-084160A21C1B}"/>
              </a:ext>
            </a:extLst>
          </p:cNvPr>
          <p:cNvSpPr>
            <a:spLocks noGrp="1"/>
          </p:cNvSpPr>
          <p:nvPr>
            <p:ph type="sldNum" sz="quarter" idx="12"/>
          </p:nvPr>
        </p:nvSpPr>
        <p:spPr/>
        <p:txBody>
          <a:bodyPr/>
          <a:lstStyle/>
          <a:p>
            <a:fld id="{A190C97C-0095-2443-AC12-FA4CBA4ACD4D}" type="slidenum">
              <a:rPr lang="en-US" smtClean="0"/>
              <a:t>26</a:t>
            </a:fld>
            <a:endParaRPr lang="en-US"/>
          </a:p>
        </p:txBody>
      </p:sp>
      <p:pic>
        <p:nvPicPr>
          <p:cNvPr id="8" name="Picture 7">
            <a:extLst>
              <a:ext uri="{FF2B5EF4-FFF2-40B4-BE49-F238E27FC236}">
                <a16:creationId xmlns:a16="http://schemas.microsoft.com/office/drawing/2014/main" id="{246507AD-15C5-EF75-5134-BC2EF36BCDEE}"/>
              </a:ext>
            </a:extLst>
          </p:cNvPr>
          <p:cNvPicPr>
            <a:picLocks noChangeAspect="1"/>
          </p:cNvPicPr>
          <p:nvPr/>
        </p:nvPicPr>
        <p:blipFill>
          <a:blip r:embed="rId3"/>
          <a:stretch>
            <a:fillRect/>
          </a:stretch>
        </p:blipFill>
        <p:spPr>
          <a:xfrm>
            <a:off x="901623" y="2794000"/>
            <a:ext cx="10377286" cy="363321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IN" sz="2200" dirty="0">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Slide Number Placeholder 5">
            <a:extLst>
              <a:ext uri="{FF2B5EF4-FFF2-40B4-BE49-F238E27FC236}">
                <a16:creationId xmlns:a16="http://schemas.microsoft.com/office/drawing/2014/main" id="{0015B9B8-9A86-892B-54DF-669C6141A89A}"/>
              </a:ext>
            </a:extLst>
          </p:cNvPr>
          <p:cNvSpPr>
            <a:spLocks noGrp="1"/>
          </p:cNvSpPr>
          <p:nvPr>
            <p:ph type="sldNum" sz="quarter" idx="12"/>
          </p:nvPr>
        </p:nvSpPr>
        <p:spPr/>
        <p:txBody>
          <a:bodyPr/>
          <a:lstStyle/>
          <a:p>
            <a:fld id="{A190C97C-0095-2443-AC12-FA4CBA4ACD4D}" type="slidenum">
              <a:rPr lang="en-US" smtClean="0"/>
              <a:t>27</a:t>
            </a:fld>
            <a:endParaRPr lang="en-US"/>
          </a:p>
        </p:txBody>
      </p:sp>
      <p:pic>
        <p:nvPicPr>
          <p:cNvPr id="8" name="Picture 7">
            <a:extLst>
              <a:ext uri="{FF2B5EF4-FFF2-40B4-BE49-F238E27FC236}">
                <a16:creationId xmlns:a16="http://schemas.microsoft.com/office/drawing/2014/main" id="{A784B660-EB20-D15A-1B1D-0A23FB7F7F5E}"/>
              </a:ext>
            </a:extLst>
          </p:cNvPr>
          <p:cNvPicPr>
            <a:picLocks noChangeAspect="1"/>
          </p:cNvPicPr>
          <p:nvPr/>
        </p:nvPicPr>
        <p:blipFill>
          <a:blip r:embed="rId3"/>
          <a:stretch>
            <a:fillRect/>
          </a:stretch>
        </p:blipFill>
        <p:spPr>
          <a:xfrm>
            <a:off x="994898" y="2827685"/>
            <a:ext cx="9977902" cy="34823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IN" sz="2200" dirty="0">
                <a:latin typeface="Abadi" panose="020B0604020104020204" pitchFamily="34" charset="0"/>
              </a:rPr>
              <a:t>We calculated the average payload mass carried by booster version F9 v1.1 as 2928.4</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Slide Number Placeholder 5">
            <a:extLst>
              <a:ext uri="{FF2B5EF4-FFF2-40B4-BE49-F238E27FC236}">
                <a16:creationId xmlns:a16="http://schemas.microsoft.com/office/drawing/2014/main" id="{AA25F9D8-8AA0-4B48-0912-77EDC1F33174}"/>
              </a:ext>
            </a:extLst>
          </p:cNvPr>
          <p:cNvSpPr>
            <a:spLocks noGrp="1"/>
          </p:cNvSpPr>
          <p:nvPr>
            <p:ph type="sldNum" sz="quarter" idx="12"/>
          </p:nvPr>
        </p:nvSpPr>
        <p:spPr/>
        <p:txBody>
          <a:bodyPr/>
          <a:lstStyle/>
          <a:p>
            <a:fld id="{A190C97C-0095-2443-AC12-FA4CBA4ACD4D}" type="slidenum">
              <a:rPr lang="en-US" smtClean="0"/>
              <a:t>28</a:t>
            </a:fld>
            <a:endParaRPr lang="en-US"/>
          </a:p>
        </p:txBody>
      </p:sp>
      <p:pic>
        <p:nvPicPr>
          <p:cNvPr id="8" name="Picture 7">
            <a:extLst>
              <a:ext uri="{FF2B5EF4-FFF2-40B4-BE49-F238E27FC236}">
                <a16:creationId xmlns:a16="http://schemas.microsoft.com/office/drawing/2014/main" id="{89B50F7C-FB87-E098-C101-79122EAE5D42}"/>
              </a:ext>
            </a:extLst>
          </p:cNvPr>
          <p:cNvPicPr>
            <a:picLocks noChangeAspect="1"/>
          </p:cNvPicPr>
          <p:nvPr/>
        </p:nvPicPr>
        <p:blipFill>
          <a:blip r:embed="rId3"/>
          <a:stretch>
            <a:fillRect/>
          </a:stretch>
        </p:blipFill>
        <p:spPr>
          <a:xfrm>
            <a:off x="899299" y="2841625"/>
            <a:ext cx="9895286" cy="358558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IN" sz="2200" dirty="0">
                <a:latin typeface="Abadi" panose="020B0604020104020204" pitchFamily="34" charset="0"/>
              </a:rPr>
              <a:t>We use the </a:t>
            </a:r>
            <a:r>
              <a:rPr lang="en-IN" sz="2200" b="1" dirty="0">
                <a:latin typeface="Abadi" panose="020B0604020104020204" pitchFamily="34" charset="0"/>
              </a:rPr>
              <a:t>min() </a:t>
            </a:r>
            <a:r>
              <a:rPr lang="en-IN" sz="2200" dirty="0">
                <a:latin typeface="Abadi" panose="020B0604020104020204" pitchFamily="34" charset="0"/>
              </a:rPr>
              <a:t>function to find the result We observed that the dates of the first successful landing outcome on ground pad was 22nd December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6" name="Slide Number Placeholder 5">
            <a:extLst>
              <a:ext uri="{FF2B5EF4-FFF2-40B4-BE49-F238E27FC236}">
                <a16:creationId xmlns:a16="http://schemas.microsoft.com/office/drawing/2014/main" id="{B47D9514-6124-EE66-606A-439314CFA1B0}"/>
              </a:ext>
            </a:extLst>
          </p:cNvPr>
          <p:cNvSpPr>
            <a:spLocks noGrp="1"/>
          </p:cNvSpPr>
          <p:nvPr>
            <p:ph type="sldNum" sz="quarter" idx="12"/>
          </p:nvPr>
        </p:nvSpPr>
        <p:spPr/>
        <p:txBody>
          <a:bodyPr/>
          <a:lstStyle/>
          <a:p>
            <a:fld id="{A190C97C-0095-2443-AC12-FA4CBA4ACD4D}" type="slidenum">
              <a:rPr lang="en-US" smtClean="0"/>
              <a:t>29</a:t>
            </a:fld>
            <a:endParaRPr lang="en-US"/>
          </a:p>
        </p:txBody>
      </p:sp>
      <p:pic>
        <p:nvPicPr>
          <p:cNvPr id="8" name="Picture 7">
            <a:extLst>
              <a:ext uri="{FF2B5EF4-FFF2-40B4-BE49-F238E27FC236}">
                <a16:creationId xmlns:a16="http://schemas.microsoft.com/office/drawing/2014/main" id="{6A1BC133-3602-D0EC-631F-5395902AFCAD}"/>
              </a:ext>
            </a:extLst>
          </p:cNvPr>
          <p:cNvPicPr>
            <a:picLocks noChangeAspect="1"/>
          </p:cNvPicPr>
          <p:nvPr/>
        </p:nvPicPr>
        <p:blipFill>
          <a:blip r:embed="rId3"/>
          <a:stretch>
            <a:fillRect/>
          </a:stretch>
        </p:blipFill>
        <p:spPr>
          <a:xfrm>
            <a:off x="770011" y="2736114"/>
            <a:ext cx="10336604" cy="336513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15845"/>
            <a:ext cx="10403512" cy="5003505"/>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0"/>
              </a:spcBef>
            </a:pPr>
            <a:r>
              <a:rPr lang="en-IN" sz="2400" b="1" dirty="0">
                <a:solidFill>
                  <a:schemeClr val="accent3">
                    <a:lumMod val="25000"/>
                  </a:schemeClr>
                </a:solidFill>
                <a:latin typeface="Abadi" panose="020B0604020104020204" pitchFamily="34" charset="0"/>
              </a:rPr>
              <a:t>Summary of methodologies </a:t>
            </a:r>
          </a:p>
          <a:p>
            <a:pPr marL="0" indent="0">
              <a:lnSpc>
                <a:spcPct val="150000"/>
              </a:lnSpc>
              <a:spcBef>
                <a:spcPts val="0"/>
              </a:spcBef>
              <a:buNone/>
            </a:pPr>
            <a:r>
              <a:rPr lang="en-IN" sz="2100" dirty="0">
                <a:solidFill>
                  <a:schemeClr val="accent3">
                    <a:lumMod val="25000"/>
                  </a:schemeClr>
                </a:solidFill>
                <a:latin typeface="Abadi" panose="020B0604020104020204" pitchFamily="34" charset="0"/>
              </a:rPr>
              <a:t>  - Data Collection through API </a:t>
            </a:r>
          </a:p>
          <a:p>
            <a:pPr marL="0" indent="0">
              <a:lnSpc>
                <a:spcPct val="150000"/>
              </a:lnSpc>
              <a:spcBef>
                <a:spcPts val="0"/>
              </a:spcBef>
              <a:buNone/>
            </a:pPr>
            <a:r>
              <a:rPr lang="en-IN" sz="2100" dirty="0">
                <a:solidFill>
                  <a:schemeClr val="accent3">
                    <a:lumMod val="25000"/>
                  </a:schemeClr>
                </a:solidFill>
                <a:latin typeface="Abadi" panose="020B0604020104020204" pitchFamily="34" charset="0"/>
              </a:rPr>
              <a:t>  - Data Collection with Web Scraping </a:t>
            </a:r>
          </a:p>
          <a:p>
            <a:pPr marL="0" indent="0">
              <a:lnSpc>
                <a:spcPct val="150000"/>
              </a:lnSpc>
              <a:spcBef>
                <a:spcPts val="0"/>
              </a:spcBef>
              <a:buNone/>
            </a:pPr>
            <a:r>
              <a:rPr lang="en-IN" sz="2100" dirty="0">
                <a:solidFill>
                  <a:schemeClr val="accent3">
                    <a:lumMod val="25000"/>
                  </a:schemeClr>
                </a:solidFill>
                <a:latin typeface="Abadi" panose="020B0604020104020204" pitchFamily="34" charset="0"/>
              </a:rPr>
              <a:t>  - Data Wrangling - Exploratory Data Analysis with SQL </a:t>
            </a:r>
          </a:p>
          <a:p>
            <a:pPr marL="0" indent="0">
              <a:lnSpc>
                <a:spcPct val="150000"/>
              </a:lnSpc>
              <a:spcBef>
                <a:spcPts val="0"/>
              </a:spcBef>
              <a:buNone/>
            </a:pPr>
            <a:r>
              <a:rPr lang="en-IN" sz="2100" dirty="0">
                <a:solidFill>
                  <a:schemeClr val="accent3">
                    <a:lumMod val="25000"/>
                  </a:schemeClr>
                </a:solidFill>
                <a:latin typeface="Abadi" panose="020B0604020104020204" pitchFamily="34" charset="0"/>
              </a:rPr>
              <a:t>  - Exploratory Data Analysis with Data Visualization</a:t>
            </a:r>
          </a:p>
          <a:p>
            <a:pPr marL="0" indent="0">
              <a:lnSpc>
                <a:spcPct val="150000"/>
              </a:lnSpc>
              <a:spcBef>
                <a:spcPts val="0"/>
              </a:spcBef>
              <a:buNone/>
            </a:pPr>
            <a:r>
              <a:rPr lang="en-IN" sz="2100" dirty="0">
                <a:solidFill>
                  <a:schemeClr val="accent3">
                    <a:lumMod val="25000"/>
                  </a:schemeClr>
                </a:solidFill>
                <a:latin typeface="Abadi" panose="020B0604020104020204" pitchFamily="34" charset="0"/>
              </a:rPr>
              <a:t>  - Interactive Visual Analytics with Folium </a:t>
            </a:r>
          </a:p>
          <a:p>
            <a:pPr marL="0" indent="0">
              <a:lnSpc>
                <a:spcPct val="150000"/>
              </a:lnSpc>
              <a:spcBef>
                <a:spcPts val="0"/>
              </a:spcBef>
              <a:buNone/>
            </a:pPr>
            <a:r>
              <a:rPr lang="en-IN" sz="2100" dirty="0">
                <a:solidFill>
                  <a:schemeClr val="accent3">
                    <a:lumMod val="25000"/>
                  </a:schemeClr>
                </a:solidFill>
                <a:latin typeface="Abadi" panose="020B0604020104020204" pitchFamily="34" charset="0"/>
              </a:rPr>
              <a:t>  - Machine Learning Prediction </a:t>
            </a:r>
          </a:p>
          <a:p>
            <a:pPr marL="0" indent="0">
              <a:lnSpc>
                <a:spcPct val="100000"/>
              </a:lnSpc>
              <a:spcBef>
                <a:spcPts val="0"/>
              </a:spcBef>
              <a:buNone/>
            </a:pPr>
            <a:endParaRPr lang="en-IN" sz="2100" dirty="0">
              <a:solidFill>
                <a:schemeClr val="accent3">
                  <a:lumMod val="25000"/>
                </a:schemeClr>
              </a:solidFill>
              <a:latin typeface="Abadi" panose="020B0604020104020204" pitchFamily="34" charset="0"/>
            </a:endParaRPr>
          </a:p>
          <a:p>
            <a:pPr marL="0" indent="0">
              <a:lnSpc>
                <a:spcPct val="100000"/>
              </a:lnSpc>
              <a:spcBef>
                <a:spcPts val="0"/>
              </a:spcBef>
              <a:buNone/>
            </a:pPr>
            <a:r>
              <a:rPr lang="en-IN" sz="2100" b="1" dirty="0">
                <a:solidFill>
                  <a:schemeClr val="accent3">
                    <a:lumMod val="25000"/>
                  </a:schemeClr>
                </a:solidFill>
                <a:latin typeface="Abadi" panose="020B0604020104020204" pitchFamily="34" charset="0"/>
              </a:rPr>
              <a:t>• </a:t>
            </a:r>
            <a:r>
              <a:rPr lang="en-IN" sz="2400" b="1" dirty="0">
                <a:solidFill>
                  <a:schemeClr val="accent3">
                    <a:lumMod val="25000"/>
                  </a:schemeClr>
                </a:solidFill>
                <a:latin typeface="Abadi" panose="020B0604020104020204" pitchFamily="34" charset="0"/>
              </a:rPr>
              <a:t>Summary of all results </a:t>
            </a:r>
            <a:endParaRPr lang="en-IN" sz="2100" b="1" dirty="0">
              <a:solidFill>
                <a:schemeClr val="accent3">
                  <a:lumMod val="25000"/>
                </a:schemeClr>
              </a:solidFill>
              <a:latin typeface="Abadi" panose="020B0604020104020204" pitchFamily="34" charset="0"/>
            </a:endParaRPr>
          </a:p>
          <a:p>
            <a:pPr marL="0" indent="0">
              <a:lnSpc>
                <a:spcPct val="150000"/>
              </a:lnSpc>
              <a:spcBef>
                <a:spcPts val="0"/>
              </a:spcBef>
              <a:buNone/>
            </a:pPr>
            <a:r>
              <a:rPr lang="en-IN" sz="2100" dirty="0">
                <a:solidFill>
                  <a:schemeClr val="accent3">
                    <a:lumMod val="25000"/>
                  </a:schemeClr>
                </a:solidFill>
                <a:latin typeface="Abadi" panose="020B0604020104020204" pitchFamily="34" charset="0"/>
              </a:rPr>
              <a:t>  - Exploratory Data Analysis result </a:t>
            </a:r>
          </a:p>
          <a:p>
            <a:pPr marL="0" indent="0">
              <a:lnSpc>
                <a:spcPct val="150000"/>
              </a:lnSpc>
              <a:spcBef>
                <a:spcPts val="0"/>
              </a:spcBef>
              <a:buNone/>
            </a:pPr>
            <a:r>
              <a:rPr lang="en-IN" sz="2100" dirty="0">
                <a:solidFill>
                  <a:schemeClr val="accent3">
                    <a:lumMod val="25000"/>
                  </a:schemeClr>
                </a:solidFill>
                <a:latin typeface="Abadi" panose="020B0604020104020204" pitchFamily="34" charset="0"/>
              </a:rPr>
              <a:t>  - Interactive analytics in screenshots </a:t>
            </a:r>
          </a:p>
          <a:p>
            <a:pPr marL="0" indent="0">
              <a:lnSpc>
                <a:spcPct val="150000"/>
              </a:lnSpc>
              <a:spcBef>
                <a:spcPts val="0"/>
              </a:spcBef>
              <a:buNone/>
            </a:pPr>
            <a:r>
              <a:rPr lang="en-IN" sz="2100" dirty="0">
                <a:solidFill>
                  <a:schemeClr val="accent3">
                    <a:lumMod val="25000"/>
                  </a:schemeClr>
                </a:solidFill>
                <a:latin typeface="Abadi" panose="020B0604020104020204" pitchFamily="34" charset="0"/>
              </a:rPr>
              <a:t>  - Predictive Analytics result from Machine Learning Lab</a:t>
            </a:r>
            <a:r>
              <a:rPr lang="en-US" sz="2100" dirty="0">
                <a:solidFill>
                  <a:schemeClr val="accent3">
                    <a:lumMod val="25000"/>
                  </a:schemeClr>
                </a:solidFill>
                <a:latin typeface="Abadi" panose="020B0604020104020204" pitchFamily="34" charset="0"/>
              </a:rPr>
              <a:t>Summary of all results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3" name="Slide Number Placeholder 2">
            <a:extLst>
              <a:ext uri="{FF2B5EF4-FFF2-40B4-BE49-F238E27FC236}">
                <a16:creationId xmlns:a16="http://schemas.microsoft.com/office/drawing/2014/main" id="{FF7DCC30-0909-8509-D6A1-FB5B87315558}"/>
              </a:ext>
            </a:extLst>
          </p:cNvPr>
          <p:cNvSpPr>
            <a:spLocks noGrp="1"/>
          </p:cNvSpPr>
          <p:nvPr>
            <p:ph type="sldNum" sz="quarter" idx="12"/>
          </p:nvPr>
        </p:nvSpPr>
        <p:spPr/>
        <p:txBody>
          <a:bodyPr/>
          <a:lstStyle/>
          <a:p>
            <a:fld id="{A190C97C-0095-2443-AC12-FA4CBA4ACD4D}" type="slidenum">
              <a:rPr lang="en-US" smtClean="0"/>
              <a:t>3</a:t>
            </a:fld>
            <a:endParaRPr lang="en-US"/>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22397"/>
            <a:ext cx="11150644" cy="4351338"/>
          </a:xfrm>
          <a:prstGeom prst="rect">
            <a:avLst/>
          </a:prstGeom>
        </p:spPr>
        <p:txBody>
          <a:bodyPr lIns="91440" tIns="45720" rIns="91440" bIns="45720" anchor="t">
            <a:normAutofit/>
          </a:bodyPr>
          <a:lstStyle/>
          <a:p>
            <a:pPr algn="just">
              <a:lnSpc>
                <a:spcPct val="100000"/>
              </a:lnSpc>
              <a:spcBef>
                <a:spcPts val="1400"/>
              </a:spcBef>
            </a:pPr>
            <a:r>
              <a:rPr lang="en-IN" sz="2200" dirty="0">
                <a:latin typeface="Abadi" panose="020B0604020104020204" pitchFamily="34" charset="0"/>
              </a:rPr>
              <a:t>We used the </a:t>
            </a:r>
            <a:r>
              <a:rPr lang="en-IN" sz="2200" b="1" dirty="0">
                <a:latin typeface="Abadi" panose="020B0604020104020204" pitchFamily="34" charset="0"/>
              </a:rPr>
              <a:t>WHERE</a:t>
            </a:r>
            <a:r>
              <a:rPr lang="en-IN" sz="2200" dirty="0">
                <a:latin typeface="Abadi" panose="020B0604020104020204" pitchFamily="34" charset="0"/>
              </a:rPr>
              <a:t> clause to filter for boosters which have successfully landed on drone ship and applied the </a:t>
            </a:r>
            <a:r>
              <a:rPr lang="en-IN" sz="2200" b="1" dirty="0">
                <a:latin typeface="Abadi" panose="020B0604020104020204" pitchFamily="34" charset="0"/>
              </a:rPr>
              <a:t>AND</a:t>
            </a:r>
            <a:r>
              <a:rPr lang="en-IN" sz="2200" dirty="0">
                <a:latin typeface="Abadi" panose="020B0604020104020204" pitchFamily="34" charset="0"/>
              </a:rPr>
              <a:t> condition to determine successful landing with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3" name="Slide Number Placeholder 2">
            <a:extLst>
              <a:ext uri="{FF2B5EF4-FFF2-40B4-BE49-F238E27FC236}">
                <a16:creationId xmlns:a16="http://schemas.microsoft.com/office/drawing/2014/main" id="{D0B97C1D-2686-1339-CC73-FACFA9E1845D}"/>
              </a:ext>
            </a:extLst>
          </p:cNvPr>
          <p:cNvSpPr>
            <a:spLocks noGrp="1"/>
          </p:cNvSpPr>
          <p:nvPr>
            <p:ph type="sldNum" sz="quarter" idx="12"/>
          </p:nvPr>
        </p:nvSpPr>
        <p:spPr/>
        <p:txBody>
          <a:bodyPr/>
          <a:lstStyle/>
          <a:p>
            <a:fld id="{A190C97C-0095-2443-AC12-FA4CBA4ACD4D}" type="slidenum">
              <a:rPr lang="en-US" smtClean="0"/>
              <a:t>30</a:t>
            </a:fld>
            <a:endParaRPr lang="en-US"/>
          </a:p>
        </p:txBody>
      </p:sp>
      <p:pic>
        <p:nvPicPr>
          <p:cNvPr id="7" name="Picture 6">
            <a:extLst>
              <a:ext uri="{FF2B5EF4-FFF2-40B4-BE49-F238E27FC236}">
                <a16:creationId xmlns:a16="http://schemas.microsoft.com/office/drawing/2014/main" id="{9173341C-32A5-EE0B-95DD-82A399DD839D}"/>
              </a:ext>
            </a:extLst>
          </p:cNvPr>
          <p:cNvPicPr>
            <a:picLocks noChangeAspect="1"/>
          </p:cNvPicPr>
          <p:nvPr/>
        </p:nvPicPr>
        <p:blipFill>
          <a:blip r:embed="rId3"/>
          <a:stretch>
            <a:fillRect/>
          </a:stretch>
        </p:blipFill>
        <p:spPr>
          <a:xfrm>
            <a:off x="923321" y="2723341"/>
            <a:ext cx="9926815" cy="374577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659909"/>
            <a:ext cx="11005678" cy="4351338"/>
          </a:xfrm>
          <a:prstGeom prst="rect">
            <a:avLst/>
          </a:prstGeom>
        </p:spPr>
        <p:txBody>
          <a:bodyPr>
            <a:normAutofit/>
          </a:bodyPr>
          <a:lstStyle/>
          <a:p>
            <a:pPr>
              <a:lnSpc>
                <a:spcPct val="100000"/>
              </a:lnSpc>
              <a:spcBef>
                <a:spcPts val="1400"/>
              </a:spcBef>
            </a:pPr>
            <a:r>
              <a:rPr lang="en-IN" sz="2000" dirty="0">
                <a:latin typeface="Abadi" panose="020B0604020104020204" pitchFamily="34" charset="0"/>
              </a:rPr>
              <a:t>We used wildcard like ‘%’ to filter for </a:t>
            </a:r>
            <a:r>
              <a:rPr lang="en-IN" sz="2000" b="1" dirty="0">
                <a:latin typeface="Abadi" panose="020B0604020104020204" pitchFamily="34" charset="0"/>
              </a:rPr>
              <a:t>WHERE</a:t>
            </a:r>
            <a:r>
              <a:rPr lang="en-IN" sz="2000" dirty="0">
                <a:latin typeface="Abadi" panose="020B0604020104020204" pitchFamily="34" charset="0"/>
              </a:rPr>
              <a:t> </a:t>
            </a:r>
            <a:r>
              <a:rPr lang="en-IN" sz="2000" dirty="0" err="1">
                <a:latin typeface="Abadi" panose="020B0604020104020204" pitchFamily="34" charset="0"/>
              </a:rPr>
              <a:t>MissionOutcome</a:t>
            </a:r>
            <a:r>
              <a:rPr lang="en-IN" sz="2000" dirty="0">
                <a:latin typeface="Abadi" panose="020B0604020104020204" pitchFamily="34" charset="0"/>
              </a:rPr>
              <a:t> was a success or a failure. </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Slide Number Placeholder 5">
            <a:extLst>
              <a:ext uri="{FF2B5EF4-FFF2-40B4-BE49-F238E27FC236}">
                <a16:creationId xmlns:a16="http://schemas.microsoft.com/office/drawing/2014/main" id="{DFCDFDCB-B101-2EF0-65FB-61BE083C8C88}"/>
              </a:ext>
            </a:extLst>
          </p:cNvPr>
          <p:cNvSpPr>
            <a:spLocks noGrp="1"/>
          </p:cNvSpPr>
          <p:nvPr>
            <p:ph type="sldNum" sz="quarter" idx="12"/>
          </p:nvPr>
        </p:nvSpPr>
        <p:spPr/>
        <p:txBody>
          <a:bodyPr/>
          <a:lstStyle/>
          <a:p>
            <a:fld id="{A190C97C-0095-2443-AC12-FA4CBA4ACD4D}" type="slidenum">
              <a:rPr lang="en-US" smtClean="0"/>
              <a:t>31</a:t>
            </a:fld>
            <a:endParaRPr lang="en-US"/>
          </a:p>
        </p:txBody>
      </p:sp>
      <p:pic>
        <p:nvPicPr>
          <p:cNvPr id="8" name="Picture 7">
            <a:extLst>
              <a:ext uri="{FF2B5EF4-FFF2-40B4-BE49-F238E27FC236}">
                <a16:creationId xmlns:a16="http://schemas.microsoft.com/office/drawing/2014/main" id="{CB7DFBE0-9C24-012A-FAE2-9CC9F72F6F6F}"/>
              </a:ext>
            </a:extLst>
          </p:cNvPr>
          <p:cNvPicPr>
            <a:picLocks noChangeAspect="1"/>
          </p:cNvPicPr>
          <p:nvPr/>
        </p:nvPicPr>
        <p:blipFill>
          <a:blip r:embed="rId3"/>
          <a:stretch>
            <a:fillRect/>
          </a:stretch>
        </p:blipFill>
        <p:spPr>
          <a:xfrm>
            <a:off x="901041" y="2366475"/>
            <a:ext cx="10010775" cy="3952875"/>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84784" y="1566374"/>
            <a:ext cx="2157089" cy="4351338"/>
          </a:xfrm>
          <a:prstGeom prst="rect">
            <a:avLst/>
          </a:prstGeom>
        </p:spPr>
        <p:txBody>
          <a:bodyPr>
            <a:normAutofit/>
          </a:bodyPr>
          <a:lstStyle/>
          <a:p>
            <a:pPr>
              <a:lnSpc>
                <a:spcPct val="100000"/>
              </a:lnSpc>
              <a:spcBef>
                <a:spcPts val="1400"/>
              </a:spcBef>
            </a:pPr>
            <a:r>
              <a:rPr lang="en-IN" sz="2200" dirty="0">
                <a:latin typeface="Abadi" panose="020B0604020104020204" pitchFamily="34" charset="0"/>
              </a:rPr>
              <a:t>We determined the booster that have carried the maximum payload using a subquery in the </a:t>
            </a:r>
            <a:r>
              <a:rPr lang="en-IN" sz="2200" b="1" dirty="0">
                <a:latin typeface="Abadi" panose="020B0604020104020204" pitchFamily="34" charset="0"/>
              </a:rPr>
              <a:t>WHERE</a:t>
            </a:r>
            <a:r>
              <a:rPr lang="en-IN" sz="2200" dirty="0">
                <a:latin typeface="Abadi" panose="020B0604020104020204" pitchFamily="34" charset="0"/>
              </a:rPr>
              <a:t> clause and the </a:t>
            </a:r>
            <a:r>
              <a:rPr lang="en-IN" sz="2200" b="1" dirty="0">
                <a:latin typeface="Abadi" panose="020B0604020104020204" pitchFamily="34" charset="0"/>
              </a:rPr>
              <a:t>MAX() </a:t>
            </a:r>
            <a:r>
              <a:rPr lang="en-IN" sz="2200" dirty="0">
                <a:latin typeface="Abadi" panose="020B0604020104020204" pitchFamily="34" charset="0"/>
              </a:rPr>
              <a:t>function</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Slide Number Placeholder 5">
            <a:extLst>
              <a:ext uri="{FF2B5EF4-FFF2-40B4-BE49-F238E27FC236}">
                <a16:creationId xmlns:a16="http://schemas.microsoft.com/office/drawing/2014/main" id="{D50A59F6-0942-500A-9A3F-0DDD73623505}"/>
              </a:ext>
            </a:extLst>
          </p:cNvPr>
          <p:cNvSpPr>
            <a:spLocks noGrp="1"/>
          </p:cNvSpPr>
          <p:nvPr>
            <p:ph type="sldNum" sz="quarter" idx="12"/>
          </p:nvPr>
        </p:nvSpPr>
        <p:spPr/>
        <p:txBody>
          <a:bodyPr/>
          <a:lstStyle/>
          <a:p>
            <a:fld id="{A190C97C-0095-2443-AC12-FA4CBA4ACD4D}" type="slidenum">
              <a:rPr lang="en-US" smtClean="0"/>
              <a:t>32</a:t>
            </a:fld>
            <a:endParaRPr lang="en-US"/>
          </a:p>
        </p:txBody>
      </p:sp>
      <p:pic>
        <p:nvPicPr>
          <p:cNvPr id="8" name="Picture 7">
            <a:extLst>
              <a:ext uri="{FF2B5EF4-FFF2-40B4-BE49-F238E27FC236}">
                <a16:creationId xmlns:a16="http://schemas.microsoft.com/office/drawing/2014/main" id="{06B48CDA-D101-B6CC-21C8-057F898488A5}"/>
              </a:ext>
            </a:extLst>
          </p:cNvPr>
          <p:cNvPicPr>
            <a:picLocks noChangeAspect="1"/>
          </p:cNvPicPr>
          <p:nvPr/>
        </p:nvPicPr>
        <p:blipFill>
          <a:blip r:embed="rId3"/>
          <a:stretch>
            <a:fillRect/>
          </a:stretch>
        </p:blipFill>
        <p:spPr>
          <a:xfrm>
            <a:off x="770009" y="1384936"/>
            <a:ext cx="8894931" cy="493441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513391"/>
            <a:ext cx="11128341" cy="4351338"/>
          </a:xfrm>
          <a:prstGeom prst="rect">
            <a:avLst/>
          </a:prstGeom>
        </p:spPr>
        <p:txBody>
          <a:bodyPr lIns="91440" tIns="45720" rIns="91440" bIns="45720" anchor="t">
            <a:normAutofit/>
          </a:bodyPr>
          <a:lstStyle/>
          <a:p>
            <a:pPr>
              <a:lnSpc>
                <a:spcPct val="100000"/>
              </a:lnSpc>
              <a:spcBef>
                <a:spcPts val="1400"/>
              </a:spcBef>
            </a:pPr>
            <a:r>
              <a:rPr lang="en-IN" sz="2200" dirty="0">
                <a:latin typeface="Abadi" panose="020B0604020104020204" pitchFamily="34" charset="0"/>
              </a:rPr>
              <a:t>We used a combinations of the </a:t>
            </a:r>
            <a:r>
              <a:rPr lang="en-IN" sz="2200" b="1" dirty="0">
                <a:latin typeface="Abadi" panose="020B0604020104020204" pitchFamily="34" charset="0"/>
              </a:rPr>
              <a:t>WHERE</a:t>
            </a:r>
            <a:r>
              <a:rPr lang="en-IN" sz="2200" dirty="0">
                <a:latin typeface="Abadi" panose="020B0604020104020204" pitchFamily="34" charset="0"/>
              </a:rPr>
              <a:t> clause, </a:t>
            </a:r>
            <a:r>
              <a:rPr lang="en-IN" sz="2200" b="1" dirty="0">
                <a:latin typeface="Abadi" panose="020B0604020104020204" pitchFamily="34" charset="0"/>
              </a:rPr>
              <a:t>LIKE, AND</a:t>
            </a:r>
            <a:r>
              <a:rPr lang="en-IN" sz="2200" dirty="0">
                <a:latin typeface="Abadi" panose="020B0604020104020204" pitchFamily="34" charset="0"/>
              </a:rPr>
              <a:t>, and </a:t>
            </a:r>
            <a:r>
              <a:rPr lang="en-IN" sz="2200" b="1" dirty="0">
                <a:latin typeface="Abadi" panose="020B0604020104020204" pitchFamily="34" charset="0"/>
              </a:rPr>
              <a:t>BETWEEN</a:t>
            </a:r>
            <a:r>
              <a:rPr lang="en-IN" sz="2200" dirty="0">
                <a:latin typeface="Abadi" panose="020B0604020104020204" pitchFamily="34" charset="0"/>
              </a:rPr>
              <a:t> conditions to filter for failed landing outcomes in drone ship, their booster versions, and launch site names for year 2015</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Slide Number Placeholder 5">
            <a:extLst>
              <a:ext uri="{FF2B5EF4-FFF2-40B4-BE49-F238E27FC236}">
                <a16:creationId xmlns:a16="http://schemas.microsoft.com/office/drawing/2014/main" id="{FAED83A1-5ABB-2A38-37E7-B425BBF5E2D5}"/>
              </a:ext>
            </a:extLst>
          </p:cNvPr>
          <p:cNvSpPr>
            <a:spLocks noGrp="1"/>
          </p:cNvSpPr>
          <p:nvPr>
            <p:ph type="sldNum" sz="quarter" idx="12"/>
          </p:nvPr>
        </p:nvSpPr>
        <p:spPr/>
        <p:txBody>
          <a:bodyPr/>
          <a:lstStyle/>
          <a:p>
            <a:fld id="{A190C97C-0095-2443-AC12-FA4CBA4ACD4D}" type="slidenum">
              <a:rPr lang="en-US" smtClean="0"/>
              <a:t>33</a:t>
            </a:fld>
            <a:endParaRPr lang="en-US"/>
          </a:p>
        </p:txBody>
      </p:sp>
      <p:pic>
        <p:nvPicPr>
          <p:cNvPr id="8" name="Picture 7">
            <a:extLst>
              <a:ext uri="{FF2B5EF4-FFF2-40B4-BE49-F238E27FC236}">
                <a16:creationId xmlns:a16="http://schemas.microsoft.com/office/drawing/2014/main" id="{564ECDB4-161E-5DA0-3BEE-3D15FB900189}"/>
              </a:ext>
            </a:extLst>
          </p:cNvPr>
          <p:cNvPicPr>
            <a:picLocks noChangeAspect="1"/>
          </p:cNvPicPr>
          <p:nvPr/>
        </p:nvPicPr>
        <p:blipFill>
          <a:blip r:embed="rId3"/>
          <a:stretch>
            <a:fillRect/>
          </a:stretch>
        </p:blipFill>
        <p:spPr>
          <a:xfrm>
            <a:off x="888535" y="2854742"/>
            <a:ext cx="10569437" cy="3170831"/>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179515" y="1575377"/>
            <a:ext cx="3624145" cy="4351338"/>
          </a:xfrm>
          <a:prstGeom prst="rect">
            <a:avLst/>
          </a:prstGeom>
        </p:spPr>
        <p:txBody>
          <a:bodyPr lIns="91440" tIns="45720" rIns="91440" bIns="45720" anchor="t"/>
          <a:lstStyle/>
          <a:p>
            <a:pPr marL="0" indent="0" algn="just">
              <a:lnSpc>
                <a:spcPct val="100000"/>
              </a:lnSpc>
              <a:spcBef>
                <a:spcPts val="1400"/>
              </a:spcBef>
              <a:buNone/>
            </a:pPr>
            <a:r>
              <a:rPr lang="en-IN" sz="2000" dirty="0">
                <a:latin typeface="Abadi" panose="020B0604020104020204" pitchFamily="34" charset="0"/>
              </a:rPr>
              <a:t>We selected Landing outcomes and the </a:t>
            </a:r>
            <a:r>
              <a:rPr lang="en-IN" sz="2000" b="1" dirty="0">
                <a:latin typeface="Abadi" panose="020B0604020104020204" pitchFamily="34" charset="0"/>
              </a:rPr>
              <a:t>COUNT</a:t>
            </a:r>
            <a:r>
              <a:rPr lang="en-IN" sz="2000" dirty="0">
                <a:latin typeface="Abadi" panose="020B0604020104020204" pitchFamily="34" charset="0"/>
              </a:rPr>
              <a:t> of landing outcomes from the data and used the </a:t>
            </a:r>
            <a:r>
              <a:rPr lang="en-IN" sz="2000" b="1" dirty="0">
                <a:latin typeface="Abadi" panose="020B0604020104020204" pitchFamily="34" charset="0"/>
              </a:rPr>
              <a:t>WHERE</a:t>
            </a:r>
            <a:r>
              <a:rPr lang="en-IN" sz="2000" dirty="0">
                <a:latin typeface="Abadi" panose="020B0604020104020204" pitchFamily="34" charset="0"/>
              </a:rPr>
              <a:t> clause to filter for landing outcomes </a:t>
            </a:r>
            <a:r>
              <a:rPr lang="en-IN" sz="2000" b="1" dirty="0">
                <a:latin typeface="Abadi" panose="020B0604020104020204" pitchFamily="34" charset="0"/>
              </a:rPr>
              <a:t>BETWEEN</a:t>
            </a:r>
            <a:r>
              <a:rPr lang="en-IN" sz="2000" dirty="0">
                <a:latin typeface="Abadi" panose="020B0604020104020204" pitchFamily="34" charset="0"/>
              </a:rPr>
              <a:t> 2010-06-04 to 2010-03-20. </a:t>
            </a:r>
          </a:p>
          <a:p>
            <a:pPr marL="0" indent="0" algn="just">
              <a:lnSpc>
                <a:spcPct val="100000"/>
              </a:lnSpc>
              <a:spcBef>
                <a:spcPts val="1400"/>
              </a:spcBef>
              <a:buNone/>
            </a:pPr>
            <a:r>
              <a:rPr lang="en-IN" sz="2000" dirty="0">
                <a:latin typeface="Abadi" panose="020B0604020104020204" pitchFamily="34" charset="0"/>
              </a:rPr>
              <a:t>We applied the </a:t>
            </a:r>
            <a:r>
              <a:rPr lang="en-IN" sz="2000" b="1" dirty="0">
                <a:latin typeface="Abadi" panose="020B0604020104020204" pitchFamily="34" charset="0"/>
              </a:rPr>
              <a:t>GROUP BY</a:t>
            </a:r>
            <a:r>
              <a:rPr lang="en-IN" sz="2000" dirty="0">
                <a:latin typeface="Abadi" panose="020B0604020104020204" pitchFamily="34" charset="0"/>
              </a:rPr>
              <a:t> clause to group the landing outcomes and the </a:t>
            </a:r>
            <a:r>
              <a:rPr lang="en-IN" sz="2000" b="1" dirty="0">
                <a:latin typeface="Abadi" panose="020B0604020104020204" pitchFamily="34" charset="0"/>
              </a:rPr>
              <a:t>ORDER BY</a:t>
            </a:r>
            <a:r>
              <a:rPr lang="en-IN" sz="2000" dirty="0">
                <a:latin typeface="Abadi" panose="020B0604020104020204" pitchFamily="34" charset="0"/>
              </a:rPr>
              <a:t> clause to order the grouped landing outcome in descending order.</a:t>
            </a:r>
            <a:endParaRPr lang="en-US" sz="20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Slide Number Placeholder 5">
            <a:extLst>
              <a:ext uri="{FF2B5EF4-FFF2-40B4-BE49-F238E27FC236}">
                <a16:creationId xmlns:a16="http://schemas.microsoft.com/office/drawing/2014/main" id="{FFCBB56F-3020-2F33-D00A-BBA280B593AC}"/>
              </a:ext>
            </a:extLst>
          </p:cNvPr>
          <p:cNvSpPr>
            <a:spLocks noGrp="1"/>
          </p:cNvSpPr>
          <p:nvPr>
            <p:ph type="sldNum" sz="quarter" idx="12"/>
          </p:nvPr>
        </p:nvSpPr>
        <p:spPr/>
        <p:txBody>
          <a:bodyPr/>
          <a:lstStyle/>
          <a:p>
            <a:fld id="{A190C97C-0095-2443-AC12-FA4CBA4ACD4D}" type="slidenum">
              <a:rPr lang="en-US" smtClean="0"/>
              <a:t>34</a:t>
            </a:fld>
            <a:endParaRPr lang="en-US"/>
          </a:p>
        </p:txBody>
      </p:sp>
      <p:pic>
        <p:nvPicPr>
          <p:cNvPr id="8" name="Picture 7">
            <a:extLst>
              <a:ext uri="{FF2B5EF4-FFF2-40B4-BE49-F238E27FC236}">
                <a16:creationId xmlns:a16="http://schemas.microsoft.com/office/drawing/2014/main" id="{C785680A-F7C4-C7C6-6AF1-B943F0FFF757}"/>
              </a:ext>
            </a:extLst>
          </p:cNvPr>
          <p:cNvPicPr>
            <a:picLocks noChangeAspect="1"/>
          </p:cNvPicPr>
          <p:nvPr/>
        </p:nvPicPr>
        <p:blipFill>
          <a:blip r:embed="rId3"/>
          <a:stretch>
            <a:fillRect/>
          </a:stretch>
        </p:blipFill>
        <p:spPr>
          <a:xfrm>
            <a:off x="645841" y="1575377"/>
            <a:ext cx="7282676" cy="445019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
        <p:nvSpPr>
          <p:cNvPr id="3" name="Slide Number Placeholder 2">
            <a:extLst>
              <a:ext uri="{FF2B5EF4-FFF2-40B4-BE49-F238E27FC236}">
                <a16:creationId xmlns:a16="http://schemas.microsoft.com/office/drawing/2014/main" id="{F088D990-00D1-6D4F-E0E2-5CD8E6122BB6}"/>
              </a:ext>
            </a:extLst>
          </p:cNvPr>
          <p:cNvSpPr>
            <a:spLocks noGrp="1"/>
          </p:cNvSpPr>
          <p:nvPr>
            <p:ph type="sldNum" sz="quarter" idx="12"/>
          </p:nvPr>
        </p:nvSpPr>
        <p:spPr/>
        <p:txBody>
          <a:bodyPr/>
          <a:lstStyle/>
          <a:p>
            <a:fld id="{A190C97C-0095-2443-AC12-FA4CBA4ACD4D}" type="slidenum">
              <a:rPr lang="en-US" smtClean="0"/>
              <a:t>35</a:t>
            </a:fld>
            <a:endParaRPr lang="en-US"/>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00094"/>
            <a:ext cx="10771502" cy="4351338"/>
          </a:xfrm>
          <a:prstGeom prst="rect">
            <a:avLst/>
          </a:prstGeom>
        </p:spPr>
        <p:txBody>
          <a:bodyPr lIns="91440" tIns="45720" rIns="91440" bIns="45720" anchor="t">
            <a:normAutofit/>
          </a:bodyPr>
          <a:lstStyle/>
          <a:p>
            <a:pPr>
              <a:lnSpc>
                <a:spcPct val="100000"/>
              </a:lnSpc>
              <a:spcBef>
                <a:spcPts val="1400"/>
              </a:spcBef>
            </a:pPr>
            <a:r>
              <a:rPr lang="en-IN" sz="2000" dirty="0">
                <a:latin typeface="Abadi" panose="020B0604020104020204" pitchFamily="34" charset="0"/>
              </a:rPr>
              <a:t>We can see that all the SpaceX launch sites are located inside the United States</a:t>
            </a:r>
            <a:endParaRPr lang="en-US" sz="2000" dirty="0">
              <a:latin typeface="Abadi" panose="020B0604020104020204" pitchFamily="34" charset="0"/>
            </a:endParaRP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Location of all the Launch Sites </a:t>
            </a:r>
            <a:endParaRPr lang="en-US" dirty="0">
              <a:solidFill>
                <a:srgbClr val="0B49CB"/>
              </a:solidFill>
              <a:latin typeface="Abadi"/>
            </a:endParaRPr>
          </a:p>
        </p:txBody>
      </p:sp>
      <p:sp>
        <p:nvSpPr>
          <p:cNvPr id="6" name="Slide Number Placeholder 5">
            <a:extLst>
              <a:ext uri="{FF2B5EF4-FFF2-40B4-BE49-F238E27FC236}">
                <a16:creationId xmlns:a16="http://schemas.microsoft.com/office/drawing/2014/main" id="{63FEF637-1F58-AB1A-6130-43AC37BEAC98}"/>
              </a:ext>
            </a:extLst>
          </p:cNvPr>
          <p:cNvSpPr>
            <a:spLocks noGrp="1"/>
          </p:cNvSpPr>
          <p:nvPr>
            <p:ph type="sldNum" sz="quarter" idx="12"/>
          </p:nvPr>
        </p:nvSpPr>
        <p:spPr/>
        <p:txBody>
          <a:bodyPr/>
          <a:lstStyle/>
          <a:p>
            <a:fld id="{A190C97C-0095-2443-AC12-FA4CBA4ACD4D}" type="slidenum">
              <a:rPr lang="en-US" smtClean="0"/>
              <a:t>36</a:t>
            </a:fld>
            <a:endParaRPr lang="en-US"/>
          </a:p>
        </p:txBody>
      </p:sp>
      <p:pic>
        <p:nvPicPr>
          <p:cNvPr id="8" name="Picture 7">
            <a:extLst>
              <a:ext uri="{FF2B5EF4-FFF2-40B4-BE49-F238E27FC236}">
                <a16:creationId xmlns:a16="http://schemas.microsoft.com/office/drawing/2014/main" id="{AC96A993-9EB1-1131-D39D-D9B225DD2A8F}"/>
              </a:ext>
            </a:extLst>
          </p:cNvPr>
          <p:cNvPicPr>
            <a:picLocks noChangeAspect="1"/>
          </p:cNvPicPr>
          <p:nvPr/>
        </p:nvPicPr>
        <p:blipFill>
          <a:blip r:embed="rId3"/>
          <a:stretch>
            <a:fillRect/>
          </a:stretch>
        </p:blipFill>
        <p:spPr>
          <a:xfrm>
            <a:off x="1380521" y="1902836"/>
            <a:ext cx="7663117" cy="472724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Markers showing launch sites with </a:t>
            </a:r>
            <a:r>
              <a:rPr lang="en-IN" dirty="0" err="1">
                <a:solidFill>
                  <a:srgbClr val="0B49CB"/>
                </a:solidFill>
                <a:latin typeface="Abadi"/>
              </a:rPr>
              <a:t>color</a:t>
            </a:r>
            <a:r>
              <a:rPr lang="en-IN" dirty="0">
                <a:solidFill>
                  <a:srgbClr val="0B49CB"/>
                </a:solidFill>
                <a:latin typeface="Abadi"/>
              </a:rPr>
              <a:t> labels </a:t>
            </a:r>
            <a:endParaRPr lang="en-US" dirty="0">
              <a:solidFill>
                <a:srgbClr val="0B49CB"/>
              </a:solidFill>
              <a:latin typeface="Abadi"/>
            </a:endParaRPr>
          </a:p>
        </p:txBody>
      </p:sp>
      <p:sp>
        <p:nvSpPr>
          <p:cNvPr id="4" name="Slide Number Placeholder 3">
            <a:extLst>
              <a:ext uri="{FF2B5EF4-FFF2-40B4-BE49-F238E27FC236}">
                <a16:creationId xmlns:a16="http://schemas.microsoft.com/office/drawing/2014/main" id="{41C6BA1D-78FB-CA85-8091-47592F31DE21}"/>
              </a:ext>
            </a:extLst>
          </p:cNvPr>
          <p:cNvSpPr>
            <a:spLocks noGrp="1"/>
          </p:cNvSpPr>
          <p:nvPr>
            <p:ph type="sldNum" sz="quarter" idx="12"/>
          </p:nvPr>
        </p:nvSpPr>
        <p:spPr/>
        <p:txBody>
          <a:bodyPr/>
          <a:lstStyle/>
          <a:p>
            <a:fld id="{A190C97C-0095-2443-AC12-FA4CBA4ACD4D}" type="slidenum">
              <a:rPr lang="en-US" smtClean="0"/>
              <a:t>37</a:t>
            </a:fld>
            <a:endParaRPr lang="en-US"/>
          </a:p>
        </p:txBody>
      </p:sp>
      <p:pic>
        <p:nvPicPr>
          <p:cNvPr id="7" name="Picture 6">
            <a:extLst>
              <a:ext uri="{FF2B5EF4-FFF2-40B4-BE49-F238E27FC236}">
                <a16:creationId xmlns:a16="http://schemas.microsoft.com/office/drawing/2014/main" id="{DBAB85D7-6780-85C3-6A58-044847E37D9B}"/>
              </a:ext>
            </a:extLst>
          </p:cNvPr>
          <p:cNvPicPr>
            <a:picLocks noChangeAspect="1"/>
          </p:cNvPicPr>
          <p:nvPr/>
        </p:nvPicPr>
        <p:blipFill>
          <a:blip r:embed="rId3"/>
          <a:stretch>
            <a:fillRect/>
          </a:stretch>
        </p:blipFill>
        <p:spPr>
          <a:xfrm>
            <a:off x="770011" y="1740949"/>
            <a:ext cx="9563100" cy="4295775"/>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a:solidFill>
                  <a:srgbClr val="0B49CB"/>
                </a:solidFill>
                <a:latin typeface="Abadi"/>
              </a:rPr>
              <a:t>Launch Sites Distance to Landmarks </a:t>
            </a:r>
            <a:endParaRPr lang="en-US" dirty="0">
              <a:solidFill>
                <a:srgbClr val="0B49CB"/>
              </a:solidFill>
              <a:latin typeface="Abadi"/>
            </a:endParaRPr>
          </a:p>
        </p:txBody>
      </p:sp>
      <p:sp>
        <p:nvSpPr>
          <p:cNvPr id="4" name="Slide Number Placeholder 3">
            <a:extLst>
              <a:ext uri="{FF2B5EF4-FFF2-40B4-BE49-F238E27FC236}">
                <a16:creationId xmlns:a16="http://schemas.microsoft.com/office/drawing/2014/main" id="{1806BAC3-E31B-9B4F-9C4D-066CB016302D}"/>
              </a:ext>
            </a:extLst>
          </p:cNvPr>
          <p:cNvSpPr>
            <a:spLocks noGrp="1"/>
          </p:cNvSpPr>
          <p:nvPr>
            <p:ph type="sldNum" sz="quarter" idx="12"/>
          </p:nvPr>
        </p:nvSpPr>
        <p:spPr/>
        <p:txBody>
          <a:bodyPr/>
          <a:lstStyle/>
          <a:p>
            <a:fld id="{A190C97C-0095-2443-AC12-FA4CBA4ACD4D}" type="slidenum">
              <a:rPr lang="en-US" smtClean="0"/>
              <a:t>38</a:t>
            </a:fld>
            <a:endParaRPr lang="en-US"/>
          </a:p>
        </p:txBody>
      </p:sp>
      <p:pic>
        <p:nvPicPr>
          <p:cNvPr id="7" name="Picture 6">
            <a:extLst>
              <a:ext uri="{FF2B5EF4-FFF2-40B4-BE49-F238E27FC236}">
                <a16:creationId xmlns:a16="http://schemas.microsoft.com/office/drawing/2014/main" id="{F4726CD8-0AE4-0663-B5E1-18B00DD391D9}"/>
              </a:ext>
            </a:extLst>
          </p:cNvPr>
          <p:cNvPicPr>
            <a:picLocks noChangeAspect="1"/>
          </p:cNvPicPr>
          <p:nvPr/>
        </p:nvPicPr>
        <p:blipFill>
          <a:blip r:embed="rId3"/>
          <a:stretch>
            <a:fillRect/>
          </a:stretch>
        </p:blipFill>
        <p:spPr>
          <a:xfrm>
            <a:off x="675926" y="1520166"/>
            <a:ext cx="10285723" cy="460389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
        <p:nvSpPr>
          <p:cNvPr id="4" name="Slide Number Placeholder 3">
            <a:extLst>
              <a:ext uri="{FF2B5EF4-FFF2-40B4-BE49-F238E27FC236}">
                <a16:creationId xmlns:a16="http://schemas.microsoft.com/office/drawing/2014/main" id="{2979DA8B-9812-1E36-EEF0-B502170A0819}"/>
              </a:ext>
            </a:extLst>
          </p:cNvPr>
          <p:cNvSpPr>
            <a:spLocks noGrp="1"/>
          </p:cNvSpPr>
          <p:nvPr>
            <p:ph type="sldNum" sz="quarter" idx="12"/>
          </p:nvPr>
        </p:nvSpPr>
        <p:spPr/>
        <p:txBody>
          <a:bodyPr/>
          <a:lstStyle/>
          <a:p>
            <a:fld id="{A190C97C-0095-2443-AC12-FA4CBA4ACD4D}" type="slidenum">
              <a:rPr lang="en-US" smtClean="0"/>
              <a:t>39</a:t>
            </a:fld>
            <a:endParaRPr lang="en-US"/>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9" y="1405054"/>
            <a:ext cx="10530114" cy="49142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spcBef>
                <a:spcPts val="1400"/>
              </a:spcBef>
              <a:buNone/>
            </a:pPr>
            <a:r>
              <a:rPr lang="en-IN" sz="2000" dirty="0">
                <a:solidFill>
                  <a:schemeClr val="accent3">
                    <a:lumMod val="25000"/>
                  </a:schemeClr>
                </a:solidFill>
                <a:latin typeface="Abadi" panose="020B0604020104020204" pitchFamily="34" charset="0"/>
              </a:rPr>
              <a:t>SpaceX is a revolutionary company who has disrupt the space industry by offering a rocket launches specifically Falcon 9 as low as 62 million dollars; while other providers cost upward of 165 million dollar each. Most of this saving thanks to SpaceX astounding idea to reuse the first stage of the launch by re-land the rocket to be used on the next mission. Repeating this process will make the price down even further. As a data scientist of a startup </a:t>
            </a:r>
            <a:r>
              <a:rPr lang="en-IN" sz="2000" dirty="0" err="1">
                <a:solidFill>
                  <a:schemeClr val="accent3">
                    <a:lumMod val="25000"/>
                  </a:schemeClr>
                </a:solidFill>
                <a:latin typeface="Abadi" panose="020B0604020104020204" pitchFamily="34" charset="0"/>
              </a:rPr>
              <a:t>rivaling</a:t>
            </a:r>
            <a:r>
              <a:rPr lang="en-IN" sz="2000" dirty="0">
                <a:solidFill>
                  <a:schemeClr val="accent3">
                    <a:lumMod val="25000"/>
                  </a:schemeClr>
                </a:solidFill>
                <a:latin typeface="Abadi" panose="020B0604020104020204" pitchFamily="34" charset="0"/>
              </a:rPr>
              <a:t> SpaceX, the goal of this project is to create the machine learning pipeline to predict the landing outcome of the first stage in the future. This project is crucial in identifying the right price to bid against SpaceX for a rocket launch.</a:t>
            </a:r>
          </a:p>
          <a:p>
            <a:pPr marL="0" indent="0" algn="just">
              <a:spcBef>
                <a:spcPts val="1400"/>
              </a:spcBef>
              <a:buNone/>
            </a:pPr>
            <a:endParaRPr lang="en-IN" sz="2000" dirty="0">
              <a:solidFill>
                <a:schemeClr val="accent3">
                  <a:lumMod val="25000"/>
                </a:schemeClr>
              </a:solidFill>
              <a:latin typeface="Abadi" panose="020B0604020104020204" pitchFamily="34" charset="0"/>
            </a:endParaRPr>
          </a:p>
          <a:p>
            <a:pPr marL="0" indent="0">
              <a:spcBef>
                <a:spcPts val="1400"/>
              </a:spcBef>
              <a:buNone/>
            </a:pPr>
            <a:r>
              <a:rPr lang="en-IN" sz="2100" b="1" dirty="0">
                <a:solidFill>
                  <a:schemeClr val="accent3">
                    <a:lumMod val="25000"/>
                  </a:schemeClr>
                </a:solidFill>
                <a:latin typeface="Abadi" panose="020B0604020104020204" pitchFamily="34" charset="0"/>
              </a:rPr>
              <a:t>The problems included: </a:t>
            </a:r>
          </a:p>
          <a:p>
            <a:pPr marL="0" indent="0">
              <a:spcBef>
                <a:spcPts val="1400"/>
              </a:spcBef>
              <a:buNone/>
            </a:pPr>
            <a:r>
              <a:rPr lang="en-IN" sz="2100" dirty="0">
                <a:solidFill>
                  <a:schemeClr val="accent3">
                    <a:lumMod val="25000"/>
                  </a:schemeClr>
                </a:solidFill>
                <a:latin typeface="Abadi" panose="020B0604020104020204" pitchFamily="34" charset="0"/>
              </a:rPr>
              <a:t>• Identifying all factors that influence the landing outcome. </a:t>
            </a:r>
          </a:p>
          <a:p>
            <a:pPr marL="0" indent="0">
              <a:spcBef>
                <a:spcPts val="1400"/>
              </a:spcBef>
              <a:buNone/>
            </a:pPr>
            <a:r>
              <a:rPr lang="en-IN" sz="2100" dirty="0">
                <a:solidFill>
                  <a:schemeClr val="accent3">
                    <a:lumMod val="25000"/>
                  </a:schemeClr>
                </a:solidFill>
                <a:latin typeface="Abadi" panose="020B0604020104020204" pitchFamily="34" charset="0"/>
              </a:rPr>
              <a:t>• The relationship between each variables and how it is affecting the outcome. </a:t>
            </a:r>
          </a:p>
          <a:p>
            <a:pPr marL="0" indent="0">
              <a:spcBef>
                <a:spcPts val="1400"/>
              </a:spcBef>
              <a:buNone/>
            </a:pPr>
            <a:r>
              <a:rPr lang="en-IN" sz="2100" dirty="0">
                <a:solidFill>
                  <a:schemeClr val="accent3">
                    <a:lumMod val="25000"/>
                  </a:schemeClr>
                </a:solidFill>
                <a:latin typeface="Abadi" panose="020B0604020104020204" pitchFamily="34" charset="0"/>
              </a:rPr>
              <a:t>• The best condition needed to increase the probability of successful landing. </a:t>
            </a:r>
            <a:endParaRPr lang="en-US" sz="2100" dirty="0">
              <a:solidFill>
                <a:schemeClr val="accent3">
                  <a:lumMod val="25000"/>
                </a:schemeClr>
              </a:solidFill>
              <a:latin typeface="Abadi" panose="020B0604020104020204" pitchFamily="34" charset="0"/>
            </a:endParaRPr>
          </a:p>
        </p:txBody>
      </p:sp>
      <p:sp>
        <p:nvSpPr>
          <p:cNvPr id="3" name="Slide Number Placeholder 2">
            <a:extLst>
              <a:ext uri="{FF2B5EF4-FFF2-40B4-BE49-F238E27FC236}">
                <a16:creationId xmlns:a16="http://schemas.microsoft.com/office/drawing/2014/main" id="{B5B5AFA7-2543-56AB-C6AF-6464CD580CB3}"/>
              </a:ext>
            </a:extLst>
          </p:cNvPr>
          <p:cNvSpPr>
            <a:spLocks noGrp="1"/>
          </p:cNvSpPr>
          <p:nvPr>
            <p:ph type="sldNum" sz="quarter" idx="12"/>
          </p:nvPr>
        </p:nvSpPr>
        <p:spPr/>
        <p:txBody>
          <a:bodyPr/>
          <a:lstStyle/>
          <a:p>
            <a:fld id="{A190C97C-0095-2443-AC12-FA4CBA4ACD4D}" type="slidenum">
              <a:rPr lang="en-US" smtClean="0"/>
              <a:t>4</a:t>
            </a:fld>
            <a:endParaRPr lang="en-US"/>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The success percentage by each sites. </a:t>
            </a:r>
            <a:endParaRPr lang="en-US" dirty="0">
              <a:solidFill>
                <a:srgbClr val="0B49CB"/>
              </a:solidFill>
              <a:latin typeface="Abadi"/>
            </a:endParaRPr>
          </a:p>
        </p:txBody>
      </p:sp>
      <p:sp>
        <p:nvSpPr>
          <p:cNvPr id="4" name="Slide Number Placeholder 3">
            <a:extLst>
              <a:ext uri="{FF2B5EF4-FFF2-40B4-BE49-F238E27FC236}">
                <a16:creationId xmlns:a16="http://schemas.microsoft.com/office/drawing/2014/main" id="{36031C21-6BF8-768E-391D-9007A1E64237}"/>
              </a:ext>
            </a:extLst>
          </p:cNvPr>
          <p:cNvSpPr>
            <a:spLocks noGrp="1"/>
          </p:cNvSpPr>
          <p:nvPr>
            <p:ph type="sldNum" sz="quarter" idx="12"/>
          </p:nvPr>
        </p:nvSpPr>
        <p:spPr/>
        <p:txBody>
          <a:bodyPr/>
          <a:lstStyle/>
          <a:p>
            <a:fld id="{A190C97C-0095-2443-AC12-FA4CBA4ACD4D}" type="slidenum">
              <a:rPr lang="en-US" smtClean="0"/>
              <a:t>40</a:t>
            </a:fld>
            <a:endParaRPr lang="en-US"/>
          </a:p>
        </p:txBody>
      </p:sp>
      <p:pic>
        <p:nvPicPr>
          <p:cNvPr id="7" name="Picture 6">
            <a:extLst>
              <a:ext uri="{FF2B5EF4-FFF2-40B4-BE49-F238E27FC236}">
                <a16:creationId xmlns:a16="http://schemas.microsoft.com/office/drawing/2014/main" id="{4A80264E-D07C-0D2D-657C-0525DCD08908}"/>
              </a:ext>
            </a:extLst>
          </p:cNvPr>
          <p:cNvPicPr>
            <a:picLocks noChangeAspect="1"/>
          </p:cNvPicPr>
          <p:nvPr/>
        </p:nvPicPr>
        <p:blipFill>
          <a:blip r:embed="rId3"/>
          <a:stretch>
            <a:fillRect/>
          </a:stretch>
        </p:blipFill>
        <p:spPr>
          <a:xfrm>
            <a:off x="770011" y="1386933"/>
            <a:ext cx="10858635" cy="463864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IN" dirty="0">
                <a:solidFill>
                  <a:srgbClr val="0B49CB"/>
                </a:solidFill>
                <a:latin typeface="Abadi"/>
              </a:rPr>
              <a:t>The highest launch-success ratio: KSC LC-39A </a:t>
            </a:r>
            <a:endParaRPr lang="en-US" dirty="0">
              <a:solidFill>
                <a:srgbClr val="0B49CB"/>
              </a:solidFill>
              <a:latin typeface="Abadi"/>
            </a:endParaRPr>
          </a:p>
        </p:txBody>
      </p:sp>
      <p:sp>
        <p:nvSpPr>
          <p:cNvPr id="4" name="Slide Number Placeholder 3">
            <a:extLst>
              <a:ext uri="{FF2B5EF4-FFF2-40B4-BE49-F238E27FC236}">
                <a16:creationId xmlns:a16="http://schemas.microsoft.com/office/drawing/2014/main" id="{83DF55AB-D76D-F854-364A-305533B0A7DE}"/>
              </a:ext>
            </a:extLst>
          </p:cNvPr>
          <p:cNvSpPr>
            <a:spLocks noGrp="1"/>
          </p:cNvSpPr>
          <p:nvPr>
            <p:ph type="sldNum" sz="quarter" idx="12"/>
          </p:nvPr>
        </p:nvSpPr>
        <p:spPr/>
        <p:txBody>
          <a:bodyPr/>
          <a:lstStyle/>
          <a:p>
            <a:fld id="{A190C97C-0095-2443-AC12-FA4CBA4ACD4D}" type="slidenum">
              <a:rPr lang="en-US" smtClean="0"/>
              <a:t>41</a:t>
            </a:fld>
            <a:endParaRPr lang="en-US"/>
          </a:p>
        </p:txBody>
      </p:sp>
      <p:pic>
        <p:nvPicPr>
          <p:cNvPr id="7" name="Picture 6">
            <a:extLst>
              <a:ext uri="{FF2B5EF4-FFF2-40B4-BE49-F238E27FC236}">
                <a16:creationId xmlns:a16="http://schemas.microsoft.com/office/drawing/2014/main" id="{777617EB-12A2-BAC1-A97B-B2A26CCF5B60}"/>
              </a:ext>
            </a:extLst>
          </p:cNvPr>
          <p:cNvPicPr>
            <a:picLocks noChangeAspect="1"/>
          </p:cNvPicPr>
          <p:nvPr/>
        </p:nvPicPr>
        <p:blipFill>
          <a:blip r:embed="rId3"/>
          <a:stretch>
            <a:fillRect/>
          </a:stretch>
        </p:blipFill>
        <p:spPr>
          <a:xfrm>
            <a:off x="851558" y="1534338"/>
            <a:ext cx="10266208" cy="4835611"/>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
        <p:nvSpPr>
          <p:cNvPr id="4" name="Slide Number Placeholder 3">
            <a:extLst>
              <a:ext uri="{FF2B5EF4-FFF2-40B4-BE49-F238E27FC236}">
                <a16:creationId xmlns:a16="http://schemas.microsoft.com/office/drawing/2014/main" id="{9080C657-6A70-3CCF-0D75-28EC302BF9BB}"/>
              </a:ext>
            </a:extLst>
          </p:cNvPr>
          <p:cNvSpPr>
            <a:spLocks noGrp="1"/>
          </p:cNvSpPr>
          <p:nvPr>
            <p:ph type="sldNum" sz="quarter" idx="12"/>
          </p:nvPr>
        </p:nvSpPr>
        <p:spPr/>
        <p:txBody>
          <a:bodyPr/>
          <a:lstStyle/>
          <a:p>
            <a:fld id="{A190C97C-0095-2443-AC12-FA4CBA4ACD4D}" type="slidenum">
              <a:rPr lang="en-US" smtClean="0"/>
              <a:t>42</a:t>
            </a:fld>
            <a:endParaRPr lang="en-US"/>
          </a:p>
        </p:txBody>
      </p:sp>
      <p:sp>
        <p:nvSpPr>
          <p:cNvPr id="7" name="TextBox 6">
            <a:extLst>
              <a:ext uri="{FF2B5EF4-FFF2-40B4-BE49-F238E27FC236}">
                <a16:creationId xmlns:a16="http://schemas.microsoft.com/office/drawing/2014/main" id="{CE159ED1-CE45-7F64-A434-11ACE2F38270}"/>
              </a:ext>
            </a:extLst>
          </p:cNvPr>
          <p:cNvSpPr txBox="1"/>
          <p:nvPr/>
        </p:nvSpPr>
        <p:spPr>
          <a:xfrm>
            <a:off x="770010" y="1639449"/>
            <a:ext cx="11284457" cy="769441"/>
          </a:xfrm>
          <a:prstGeom prst="rect">
            <a:avLst/>
          </a:prstGeom>
          <a:noFill/>
        </p:spPr>
        <p:txBody>
          <a:bodyPr wrap="square">
            <a:spAutoFit/>
          </a:bodyPr>
          <a:lstStyle/>
          <a:p>
            <a:r>
              <a:rPr lang="en-IN" sz="2200" dirty="0">
                <a:latin typeface="Abadi" panose="020B0604020104020204" pitchFamily="34" charset="0"/>
              </a:rPr>
              <a:t>We can see that all the success rate for low weighted payload is higher than heavy weighted payload</a:t>
            </a:r>
          </a:p>
        </p:txBody>
      </p:sp>
      <p:pic>
        <p:nvPicPr>
          <p:cNvPr id="9" name="Picture 8">
            <a:extLst>
              <a:ext uri="{FF2B5EF4-FFF2-40B4-BE49-F238E27FC236}">
                <a16:creationId xmlns:a16="http://schemas.microsoft.com/office/drawing/2014/main" id="{3523AD9D-F5A5-9D12-D690-7A9BDE283672}"/>
              </a:ext>
            </a:extLst>
          </p:cNvPr>
          <p:cNvPicPr>
            <a:picLocks noChangeAspect="1"/>
          </p:cNvPicPr>
          <p:nvPr/>
        </p:nvPicPr>
        <p:blipFill>
          <a:blip r:embed="rId3"/>
          <a:stretch>
            <a:fillRect/>
          </a:stretch>
        </p:blipFill>
        <p:spPr>
          <a:xfrm>
            <a:off x="770011" y="2531095"/>
            <a:ext cx="10544175" cy="306705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
        <p:nvSpPr>
          <p:cNvPr id="4" name="Slide Number Placeholder 3">
            <a:extLst>
              <a:ext uri="{FF2B5EF4-FFF2-40B4-BE49-F238E27FC236}">
                <a16:creationId xmlns:a16="http://schemas.microsoft.com/office/drawing/2014/main" id="{6C8D6190-72CB-968C-3A1E-BB1F3134C2AB}"/>
              </a:ext>
            </a:extLst>
          </p:cNvPr>
          <p:cNvSpPr>
            <a:spLocks noGrp="1"/>
          </p:cNvSpPr>
          <p:nvPr>
            <p:ph type="sldNum" sz="quarter" idx="12"/>
          </p:nvPr>
        </p:nvSpPr>
        <p:spPr/>
        <p:txBody>
          <a:bodyPr/>
          <a:lstStyle/>
          <a:p>
            <a:fld id="{A190C97C-0095-2443-AC12-FA4CBA4ACD4D}" type="slidenum">
              <a:rPr lang="en-US" smtClean="0"/>
              <a:t>43</a:t>
            </a:fld>
            <a:endParaRPr lang="en-US"/>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50842"/>
            <a:ext cx="11050283" cy="3811588"/>
          </a:xfrm>
          <a:prstGeom prst="rect">
            <a:avLst/>
          </a:prstGeom>
        </p:spPr>
        <p:txBody>
          <a:bodyPr vert="horz" lIns="91440" tIns="45720" rIns="91440" bIns="45720" rtlCol="0" anchor="t">
            <a:normAutofit/>
          </a:bodyPr>
          <a:lstStyle/>
          <a:p>
            <a:pPr>
              <a:lnSpc>
                <a:spcPct val="100000"/>
              </a:lnSpc>
              <a:spcBef>
                <a:spcPts val="1400"/>
              </a:spcBef>
            </a:pPr>
            <a:r>
              <a:rPr lang="en-IN" sz="2200" dirty="0">
                <a:latin typeface="Abadi" panose="020B0604020104020204" pitchFamily="34" charset="0"/>
              </a:rPr>
              <a:t>As we can see, by using the code as below: we could identify that the best algorithm to be the Tree Algorithm which have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Slide Number Placeholder 2">
            <a:extLst>
              <a:ext uri="{FF2B5EF4-FFF2-40B4-BE49-F238E27FC236}">
                <a16:creationId xmlns:a16="http://schemas.microsoft.com/office/drawing/2014/main" id="{50E25595-42FB-68C0-9311-AD966132DAF9}"/>
              </a:ext>
            </a:extLst>
          </p:cNvPr>
          <p:cNvSpPr>
            <a:spLocks noGrp="1"/>
          </p:cNvSpPr>
          <p:nvPr>
            <p:ph type="sldNum" sz="quarter" idx="12"/>
          </p:nvPr>
        </p:nvSpPr>
        <p:spPr/>
        <p:txBody>
          <a:bodyPr/>
          <a:lstStyle/>
          <a:p>
            <a:fld id="{A190C97C-0095-2443-AC12-FA4CBA4ACD4D}" type="slidenum">
              <a:rPr lang="en-US" smtClean="0"/>
              <a:t>44</a:t>
            </a:fld>
            <a:endParaRPr lang="en-US"/>
          </a:p>
        </p:txBody>
      </p:sp>
      <p:pic>
        <p:nvPicPr>
          <p:cNvPr id="7" name="Picture 6">
            <a:extLst>
              <a:ext uri="{FF2B5EF4-FFF2-40B4-BE49-F238E27FC236}">
                <a16:creationId xmlns:a16="http://schemas.microsoft.com/office/drawing/2014/main" id="{AF5940C0-4D4C-60B2-183D-64F2D4489817}"/>
              </a:ext>
            </a:extLst>
          </p:cNvPr>
          <p:cNvPicPr>
            <a:picLocks noChangeAspect="1"/>
          </p:cNvPicPr>
          <p:nvPr/>
        </p:nvPicPr>
        <p:blipFill>
          <a:blip r:embed="rId3"/>
          <a:stretch>
            <a:fillRect/>
          </a:stretch>
        </p:blipFill>
        <p:spPr>
          <a:xfrm>
            <a:off x="770009" y="2593819"/>
            <a:ext cx="11224709" cy="3833392"/>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214839" y="1924650"/>
            <a:ext cx="4427034" cy="3811588"/>
          </a:xfrm>
          <a:prstGeom prst="rect">
            <a:avLst/>
          </a:prstGeom>
        </p:spPr>
        <p:txBody>
          <a:bodyPr>
            <a:normAutofit/>
          </a:bodyPr>
          <a:lstStyle/>
          <a:p>
            <a:pPr marL="0" indent="0">
              <a:lnSpc>
                <a:spcPct val="100000"/>
              </a:lnSpc>
              <a:spcBef>
                <a:spcPts val="1400"/>
              </a:spcBef>
              <a:buNone/>
            </a:pPr>
            <a:r>
              <a:rPr lang="en-IN" sz="2200" dirty="0">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3" name="Slide Number Placeholder 2">
            <a:extLst>
              <a:ext uri="{FF2B5EF4-FFF2-40B4-BE49-F238E27FC236}">
                <a16:creationId xmlns:a16="http://schemas.microsoft.com/office/drawing/2014/main" id="{E6C937F9-02A8-1E8E-A2F4-418A8EC80B5E}"/>
              </a:ext>
            </a:extLst>
          </p:cNvPr>
          <p:cNvSpPr>
            <a:spLocks noGrp="1"/>
          </p:cNvSpPr>
          <p:nvPr>
            <p:ph type="sldNum" sz="quarter" idx="12"/>
          </p:nvPr>
        </p:nvSpPr>
        <p:spPr/>
        <p:txBody>
          <a:bodyPr/>
          <a:lstStyle/>
          <a:p>
            <a:fld id="{A190C97C-0095-2443-AC12-FA4CBA4ACD4D}" type="slidenum">
              <a:rPr lang="en-US" smtClean="0"/>
              <a:t>45</a:t>
            </a:fld>
            <a:endParaRPr lang="en-US"/>
          </a:p>
        </p:txBody>
      </p:sp>
      <p:pic>
        <p:nvPicPr>
          <p:cNvPr id="7" name="Picture 6">
            <a:extLst>
              <a:ext uri="{FF2B5EF4-FFF2-40B4-BE49-F238E27FC236}">
                <a16:creationId xmlns:a16="http://schemas.microsoft.com/office/drawing/2014/main" id="{55B3F02B-0227-D31F-3801-2E1A1E24825A}"/>
              </a:ext>
            </a:extLst>
          </p:cNvPr>
          <p:cNvPicPr>
            <a:picLocks noChangeAspect="1"/>
          </p:cNvPicPr>
          <p:nvPr/>
        </p:nvPicPr>
        <p:blipFill>
          <a:blip r:embed="rId3"/>
          <a:stretch>
            <a:fillRect/>
          </a:stretch>
        </p:blipFill>
        <p:spPr>
          <a:xfrm>
            <a:off x="770010" y="1410032"/>
            <a:ext cx="6149423" cy="459881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62818"/>
            <a:ext cx="11421989" cy="4756531"/>
          </a:xfrm>
          <a:prstGeom prst="rect">
            <a:avLst/>
          </a:prstGeom>
        </p:spPr>
        <p:txBody>
          <a:bodyPr>
            <a:noAutofit/>
          </a:bodyPr>
          <a:lstStyle/>
          <a:p>
            <a:pPr marL="0" indent="0">
              <a:lnSpc>
                <a:spcPct val="100000"/>
              </a:lnSpc>
              <a:spcBef>
                <a:spcPts val="0"/>
              </a:spcBef>
              <a:buNone/>
            </a:pPr>
            <a:r>
              <a:rPr lang="en-IN" sz="2000" dirty="0">
                <a:latin typeface="Abadi" panose="020B0604020104020204" pitchFamily="34" charset="0"/>
              </a:rPr>
              <a:t>We can conclude that: </a:t>
            </a:r>
          </a:p>
          <a:p>
            <a:pPr marL="0" indent="0">
              <a:lnSpc>
                <a:spcPct val="100000"/>
              </a:lnSpc>
              <a:spcBef>
                <a:spcPts val="0"/>
              </a:spcBef>
              <a:buNone/>
            </a:pPr>
            <a:endParaRPr lang="en-IN" sz="2000" dirty="0">
              <a:latin typeface="Abadi" panose="020B0604020104020204" pitchFamily="34" charset="0"/>
            </a:endParaRPr>
          </a:p>
          <a:p>
            <a:pPr marL="0" indent="0">
              <a:lnSpc>
                <a:spcPct val="100000"/>
              </a:lnSpc>
              <a:spcBef>
                <a:spcPts val="0"/>
              </a:spcBef>
              <a:buNone/>
            </a:pPr>
            <a:r>
              <a:rPr lang="en-IN" sz="2000" dirty="0">
                <a:latin typeface="Abadi" panose="020B0604020104020204" pitchFamily="34" charset="0"/>
              </a:rPr>
              <a:t>• The Tree Classifier Algorithm is the best Machine Learning approach for this dataset. </a:t>
            </a:r>
          </a:p>
          <a:p>
            <a:pPr marL="0" indent="0">
              <a:lnSpc>
                <a:spcPct val="100000"/>
              </a:lnSpc>
              <a:spcBef>
                <a:spcPts val="0"/>
              </a:spcBef>
              <a:buNone/>
            </a:pPr>
            <a:endParaRPr lang="en-IN" sz="2000" dirty="0">
              <a:latin typeface="Abadi" panose="020B0604020104020204" pitchFamily="34" charset="0"/>
            </a:endParaRPr>
          </a:p>
          <a:p>
            <a:pPr marL="0" indent="0">
              <a:lnSpc>
                <a:spcPct val="100000"/>
              </a:lnSpc>
              <a:spcBef>
                <a:spcPts val="0"/>
              </a:spcBef>
              <a:buNone/>
            </a:pPr>
            <a:r>
              <a:rPr lang="en-IN" sz="2000" dirty="0">
                <a:latin typeface="Abadi" panose="020B0604020104020204" pitchFamily="34" charset="0"/>
              </a:rPr>
              <a:t>• The low weighted payloads (which define as 4000kg and below) performed better than the heavy</a:t>
            </a:r>
          </a:p>
          <a:p>
            <a:pPr marL="0" indent="0">
              <a:lnSpc>
                <a:spcPct val="100000"/>
              </a:lnSpc>
              <a:spcBef>
                <a:spcPts val="0"/>
              </a:spcBef>
              <a:buNone/>
            </a:pPr>
            <a:r>
              <a:rPr lang="en-IN" sz="2000" dirty="0">
                <a:latin typeface="Abadi" panose="020B0604020104020204" pitchFamily="34" charset="0"/>
              </a:rPr>
              <a:t>  weighted payloads. </a:t>
            </a:r>
          </a:p>
          <a:p>
            <a:pPr marL="0" indent="0">
              <a:lnSpc>
                <a:spcPct val="100000"/>
              </a:lnSpc>
              <a:spcBef>
                <a:spcPts val="0"/>
              </a:spcBef>
              <a:buNone/>
            </a:pPr>
            <a:endParaRPr lang="en-IN" sz="2000" dirty="0">
              <a:latin typeface="Abadi" panose="020B0604020104020204" pitchFamily="34" charset="0"/>
            </a:endParaRPr>
          </a:p>
          <a:p>
            <a:pPr marL="0" indent="0">
              <a:lnSpc>
                <a:spcPct val="100000"/>
              </a:lnSpc>
              <a:spcBef>
                <a:spcPts val="0"/>
              </a:spcBef>
              <a:buNone/>
            </a:pPr>
            <a:r>
              <a:rPr lang="en-IN" sz="2000" dirty="0">
                <a:latin typeface="Abadi" panose="020B0604020104020204" pitchFamily="34" charset="0"/>
              </a:rPr>
              <a:t>• Starting from the year 2013, the success rate for SpaceX launches is increased, directly proportional </a:t>
            </a:r>
          </a:p>
          <a:p>
            <a:pPr marL="0" indent="0">
              <a:lnSpc>
                <a:spcPct val="100000"/>
              </a:lnSpc>
              <a:spcBef>
                <a:spcPts val="0"/>
              </a:spcBef>
              <a:buNone/>
            </a:pPr>
            <a:r>
              <a:rPr lang="en-IN" sz="2000" dirty="0">
                <a:latin typeface="Abadi" panose="020B0604020104020204" pitchFamily="34" charset="0"/>
              </a:rPr>
              <a:t>  time in years to 2020, which it will eventually perfect the launches in the future. </a:t>
            </a:r>
          </a:p>
          <a:p>
            <a:pPr marL="0" indent="0">
              <a:lnSpc>
                <a:spcPct val="100000"/>
              </a:lnSpc>
              <a:spcBef>
                <a:spcPts val="0"/>
              </a:spcBef>
              <a:buNone/>
            </a:pPr>
            <a:endParaRPr lang="en-IN" sz="2000" dirty="0">
              <a:latin typeface="Abadi" panose="020B0604020104020204" pitchFamily="34" charset="0"/>
            </a:endParaRPr>
          </a:p>
          <a:p>
            <a:pPr marL="0" indent="0">
              <a:lnSpc>
                <a:spcPct val="100000"/>
              </a:lnSpc>
              <a:spcBef>
                <a:spcPts val="0"/>
              </a:spcBef>
              <a:buNone/>
            </a:pPr>
            <a:r>
              <a:rPr lang="en-IN" sz="2000" dirty="0">
                <a:latin typeface="Abadi" panose="020B0604020104020204" pitchFamily="34" charset="0"/>
              </a:rPr>
              <a:t>• KSC LC-39A have the most successful launches of any sites; 76.9% </a:t>
            </a:r>
          </a:p>
          <a:p>
            <a:pPr marL="0" indent="0">
              <a:lnSpc>
                <a:spcPct val="100000"/>
              </a:lnSpc>
              <a:spcBef>
                <a:spcPts val="0"/>
              </a:spcBef>
              <a:buNone/>
            </a:pPr>
            <a:endParaRPr lang="en-IN" sz="2000" dirty="0">
              <a:latin typeface="Abadi" panose="020B0604020104020204" pitchFamily="34" charset="0"/>
            </a:endParaRPr>
          </a:p>
          <a:p>
            <a:pPr marL="0" indent="0">
              <a:lnSpc>
                <a:spcPct val="100000"/>
              </a:lnSpc>
              <a:spcBef>
                <a:spcPts val="0"/>
              </a:spcBef>
              <a:buNone/>
            </a:pPr>
            <a:r>
              <a:rPr lang="en-IN" sz="2000" dirty="0">
                <a:latin typeface="Abadi" panose="020B0604020104020204" pitchFamily="34" charset="0"/>
              </a:rPr>
              <a:t>• SSO orbit have the most success rate; 100% and more than 1 occurrence.</a:t>
            </a:r>
            <a:endParaRPr lang="en-US" sz="20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3" name="Slide Number Placeholder 2">
            <a:extLst>
              <a:ext uri="{FF2B5EF4-FFF2-40B4-BE49-F238E27FC236}">
                <a16:creationId xmlns:a16="http://schemas.microsoft.com/office/drawing/2014/main" id="{65F76DA5-428B-8E02-5B1D-C9E889D514D0}"/>
              </a:ext>
            </a:extLst>
          </p:cNvPr>
          <p:cNvSpPr>
            <a:spLocks noGrp="1"/>
          </p:cNvSpPr>
          <p:nvPr>
            <p:ph type="sldNum" sz="quarter" idx="12"/>
          </p:nvPr>
        </p:nvSpPr>
        <p:spPr/>
        <p:txBody>
          <a:bodyPr/>
          <a:lstStyle/>
          <a:p>
            <a:fld id="{A190C97C-0095-2443-AC12-FA4CBA4ACD4D}" type="slidenum">
              <a:rPr lang="en-US" smtClean="0"/>
              <a:t>46</a:t>
            </a:fld>
            <a:endParaRPr lang="en-US"/>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
        <p:nvSpPr>
          <p:cNvPr id="5" name="Slide Number Placeholder 4">
            <a:extLst>
              <a:ext uri="{FF2B5EF4-FFF2-40B4-BE49-F238E27FC236}">
                <a16:creationId xmlns:a16="http://schemas.microsoft.com/office/drawing/2014/main" id="{C1CB2933-7484-CE22-0D7A-009B4881122D}"/>
              </a:ext>
            </a:extLst>
          </p:cNvPr>
          <p:cNvSpPr>
            <a:spLocks noGrp="1"/>
          </p:cNvSpPr>
          <p:nvPr>
            <p:ph type="sldNum" sz="quarter" idx="12"/>
          </p:nvPr>
        </p:nvSpPr>
        <p:spPr/>
        <p:txBody>
          <a:bodyPr/>
          <a:lstStyle/>
          <a:p>
            <a:fld id="{A190C97C-0095-2443-AC12-FA4CBA4ACD4D}" type="slidenum">
              <a:rPr lang="en-US" smtClean="0"/>
              <a:t>5</a:t>
            </a:fld>
            <a:endParaRPr lang="en-US"/>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IN" sz="7600" dirty="0">
                <a:solidFill>
                  <a:schemeClr val="bg2">
                    <a:lumMod val="50000"/>
                  </a:schemeClr>
                </a:solidFill>
                <a:latin typeface="Abadi"/>
              </a:rPr>
              <a:t>Data was collected using SpaceX REST API and web scrapping from Wikipedia</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IN" sz="7600" dirty="0">
                <a:solidFill>
                  <a:schemeClr val="bg2">
                    <a:lumMod val="50000"/>
                  </a:schemeClr>
                </a:solidFill>
                <a:latin typeface="Abadi"/>
              </a:rPr>
              <a:t>Data was processed using one-hot encoding for categorical feature</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3" name="Slide Number Placeholder 2">
            <a:extLst>
              <a:ext uri="{FF2B5EF4-FFF2-40B4-BE49-F238E27FC236}">
                <a16:creationId xmlns:a16="http://schemas.microsoft.com/office/drawing/2014/main" id="{6113C451-6CCC-FB98-0D75-88F23204B492}"/>
              </a:ext>
            </a:extLst>
          </p:cNvPr>
          <p:cNvSpPr>
            <a:spLocks noGrp="1"/>
          </p:cNvSpPr>
          <p:nvPr>
            <p:ph type="sldNum" sz="quarter" idx="12"/>
          </p:nvPr>
        </p:nvSpPr>
        <p:spPr/>
        <p:txBody>
          <a:bodyPr/>
          <a:lstStyle/>
          <a:p>
            <a:fld id="{A190C97C-0095-2443-AC12-FA4CBA4ACD4D}" type="slidenum">
              <a:rPr lang="en-US" smtClean="0"/>
              <a:t>6</a:t>
            </a:fld>
            <a:endParaRPr lang="en-US"/>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506348"/>
            <a:ext cx="11061433" cy="4920863"/>
          </a:xfrm>
          <a:prstGeom prst="rect">
            <a:avLst/>
          </a:prstGeom>
        </p:spPr>
        <p:txBody>
          <a:bodyPr/>
          <a:lstStyle/>
          <a:p>
            <a:pPr marL="0" indent="0" algn="just">
              <a:lnSpc>
                <a:spcPct val="100000"/>
              </a:lnSpc>
              <a:spcBef>
                <a:spcPts val="1400"/>
              </a:spcBef>
              <a:buNone/>
            </a:pPr>
            <a:r>
              <a:rPr lang="en-IN" sz="2200" dirty="0">
                <a:latin typeface="Abadi" panose="020B0604020104020204" pitchFamily="34" charset="0"/>
              </a:rPr>
              <a:t>Data collection is the process of gathering and measuring information on targeted variables in an established system, which then enables one to answer relevant questions and evaluate outcomes. As mentioned, the dataset was collected by REST API and Web Scrapping from Wikipedia </a:t>
            </a:r>
          </a:p>
          <a:p>
            <a:pPr marL="0" indent="0" algn="just">
              <a:lnSpc>
                <a:spcPct val="100000"/>
              </a:lnSpc>
              <a:spcBef>
                <a:spcPts val="1400"/>
              </a:spcBef>
              <a:buNone/>
            </a:pPr>
            <a:endParaRPr lang="en-IN" sz="2200" dirty="0">
              <a:latin typeface="Abadi" panose="020B0604020104020204" pitchFamily="34" charset="0"/>
            </a:endParaRPr>
          </a:p>
          <a:p>
            <a:pPr marL="0" indent="0" algn="just">
              <a:lnSpc>
                <a:spcPct val="100000"/>
              </a:lnSpc>
              <a:spcBef>
                <a:spcPts val="1400"/>
              </a:spcBef>
              <a:buNone/>
            </a:pPr>
            <a:r>
              <a:rPr lang="en-IN" sz="2200" dirty="0">
                <a:latin typeface="Abadi" panose="020B0604020104020204" pitchFamily="34" charset="0"/>
              </a:rPr>
              <a:t>For REST API, it’s started by using the get request. Then, we decoded the response content as Json and turn it into a pandas dataframe using json normalize(). We then cleaned the data, checked for missing values and fill with whatever needed. </a:t>
            </a:r>
          </a:p>
          <a:p>
            <a:pPr marL="0" indent="0" algn="just">
              <a:lnSpc>
                <a:spcPct val="100000"/>
              </a:lnSpc>
              <a:spcBef>
                <a:spcPts val="1400"/>
              </a:spcBef>
              <a:buNone/>
            </a:pPr>
            <a:endParaRPr lang="en-IN" sz="2200" dirty="0">
              <a:latin typeface="Abadi" panose="020B0604020104020204" pitchFamily="34" charset="0"/>
            </a:endParaRPr>
          </a:p>
          <a:p>
            <a:pPr marL="0" indent="0" algn="just">
              <a:lnSpc>
                <a:spcPct val="100000"/>
              </a:lnSpc>
              <a:spcBef>
                <a:spcPts val="1400"/>
              </a:spcBef>
              <a:buNone/>
            </a:pPr>
            <a:r>
              <a:rPr lang="en-IN" sz="2200" dirty="0">
                <a:latin typeface="Abadi" panose="020B0604020104020204" pitchFamily="34" charset="0"/>
              </a:rPr>
              <a:t>For web scrapping, we will use the BeautifulSoup to extract the launch records as HTML table, parse the table and convert it to a pandas dataframe for further analysis</a:t>
            </a:r>
            <a:endParaRPr lang="en-US" sz="2200" dirty="0">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Slide Number Placeholder 2">
            <a:extLst>
              <a:ext uri="{FF2B5EF4-FFF2-40B4-BE49-F238E27FC236}">
                <a16:creationId xmlns:a16="http://schemas.microsoft.com/office/drawing/2014/main" id="{779082A0-5D0B-1624-9FEE-4F4136F1998E}"/>
              </a:ext>
            </a:extLst>
          </p:cNvPr>
          <p:cNvSpPr>
            <a:spLocks noGrp="1"/>
          </p:cNvSpPr>
          <p:nvPr>
            <p:ph type="sldNum" sz="quarter" idx="12"/>
          </p:nvPr>
        </p:nvSpPr>
        <p:spPr/>
        <p:txBody>
          <a:bodyPr/>
          <a:lstStyle/>
          <a:p>
            <a:fld id="{A190C97C-0095-2443-AC12-FA4CBA4ACD4D}" type="slidenum">
              <a:rPr lang="en-US" smtClean="0"/>
              <a:t>7</a:t>
            </a:fld>
            <a:endParaRPr lang="en-US"/>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7" name="Slide Number Placeholder 6">
            <a:extLst>
              <a:ext uri="{FF2B5EF4-FFF2-40B4-BE49-F238E27FC236}">
                <a16:creationId xmlns:a16="http://schemas.microsoft.com/office/drawing/2014/main" id="{1E1E8DC3-84AA-89A9-9F92-34989ACA30D5}"/>
              </a:ext>
            </a:extLst>
          </p:cNvPr>
          <p:cNvSpPr>
            <a:spLocks noGrp="1"/>
          </p:cNvSpPr>
          <p:nvPr>
            <p:ph type="sldNum" sz="quarter" idx="12"/>
          </p:nvPr>
        </p:nvSpPr>
        <p:spPr/>
        <p:txBody>
          <a:bodyPr/>
          <a:lstStyle/>
          <a:p>
            <a:fld id="{A190C97C-0095-2443-AC12-FA4CBA4ACD4D}" type="slidenum">
              <a:rPr lang="en-US" smtClean="0"/>
              <a:t>8</a:t>
            </a:fld>
            <a:endParaRPr lang="en-US"/>
          </a:p>
        </p:txBody>
      </p:sp>
      <p:pic>
        <p:nvPicPr>
          <p:cNvPr id="9" name="Picture 8">
            <a:extLst>
              <a:ext uri="{FF2B5EF4-FFF2-40B4-BE49-F238E27FC236}">
                <a16:creationId xmlns:a16="http://schemas.microsoft.com/office/drawing/2014/main" id="{4CED615B-E1A1-72ED-1D24-860BFCCF8550}"/>
              </a:ext>
            </a:extLst>
          </p:cNvPr>
          <p:cNvPicPr>
            <a:picLocks noChangeAspect="1"/>
          </p:cNvPicPr>
          <p:nvPr/>
        </p:nvPicPr>
        <p:blipFill rotWithShape="1">
          <a:blip r:embed="rId3"/>
          <a:srcRect l="36160" t="2468" r="10431" b="2678"/>
          <a:stretch/>
        </p:blipFill>
        <p:spPr>
          <a:xfrm>
            <a:off x="4616605" y="1386860"/>
            <a:ext cx="6502672" cy="5315023"/>
          </a:xfrm>
          <a:prstGeom prst="rect">
            <a:avLst/>
          </a:prstGeom>
        </p:spPr>
      </p:pic>
      <p:pic>
        <p:nvPicPr>
          <p:cNvPr id="11" name="Picture 10">
            <a:extLst>
              <a:ext uri="{FF2B5EF4-FFF2-40B4-BE49-F238E27FC236}">
                <a16:creationId xmlns:a16="http://schemas.microsoft.com/office/drawing/2014/main" id="{354A4381-3B30-4237-7C4C-133831755820}"/>
              </a:ext>
            </a:extLst>
          </p:cNvPr>
          <p:cNvPicPr>
            <a:picLocks noChangeAspect="1"/>
          </p:cNvPicPr>
          <p:nvPr/>
        </p:nvPicPr>
        <p:blipFill>
          <a:blip r:embed="rId4"/>
          <a:stretch>
            <a:fillRect/>
          </a:stretch>
        </p:blipFill>
        <p:spPr>
          <a:xfrm>
            <a:off x="770011" y="1588118"/>
            <a:ext cx="3314700" cy="429972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dirty="0">
              <a:solidFill>
                <a:srgbClr val="0B49CB"/>
              </a:solidFill>
            </a:endParaRPr>
          </a:p>
        </p:txBody>
      </p:sp>
      <p:sp>
        <p:nvSpPr>
          <p:cNvPr id="7" name="Slide Number Placeholder 6">
            <a:extLst>
              <a:ext uri="{FF2B5EF4-FFF2-40B4-BE49-F238E27FC236}">
                <a16:creationId xmlns:a16="http://schemas.microsoft.com/office/drawing/2014/main" id="{5F88E079-69A7-6113-17B3-DB08655DB0B9}"/>
              </a:ext>
            </a:extLst>
          </p:cNvPr>
          <p:cNvSpPr>
            <a:spLocks noGrp="1"/>
          </p:cNvSpPr>
          <p:nvPr>
            <p:ph type="sldNum" sz="quarter" idx="12"/>
          </p:nvPr>
        </p:nvSpPr>
        <p:spPr/>
        <p:txBody>
          <a:bodyPr/>
          <a:lstStyle/>
          <a:p>
            <a:fld id="{A190C97C-0095-2443-AC12-FA4CBA4ACD4D}" type="slidenum">
              <a:rPr lang="en-US" smtClean="0"/>
              <a:t>9</a:t>
            </a:fld>
            <a:endParaRPr lang="en-US"/>
          </a:p>
        </p:txBody>
      </p:sp>
      <p:pic>
        <p:nvPicPr>
          <p:cNvPr id="9" name="Picture 8">
            <a:extLst>
              <a:ext uri="{FF2B5EF4-FFF2-40B4-BE49-F238E27FC236}">
                <a16:creationId xmlns:a16="http://schemas.microsoft.com/office/drawing/2014/main" id="{FAC61A06-7657-83C3-FBFA-698A35CFD14F}"/>
              </a:ext>
            </a:extLst>
          </p:cNvPr>
          <p:cNvPicPr>
            <a:picLocks noChangeAspect="1"/>
          </p:cNvPicPr>
          <p:nvPr/>
        </p:nvPicPr>
        <p:blipFill>
          <a:blip r:embed="rId3"/>
          <a:stretch>
            <a:fillRect/>
          </a:stretch>
        </p:blipFill>
        <p:spPr>
          <a:xfrm>
            <a:off x="770011" y="1507737"/>
            <a:ext cx="3204051" cy="4067873"/>
          </a:xfrm>
          <a:prstGeom prst="rect">
            <a:avLst/>
          </a:prstGeom>
        </p:spPr>
      </p:pic>
      <p:pic>
        <p:nvPicPr>
          <p:cNvPr id="12" name="Picture 11">
            <a:extLst>
              <a:ext uri="{FF2B5EF4-FFF2-40B4-BE49-F238E27FC236}">
                <a16:creationId xmlns:a16="http://schemas.microsoft.com/office/drawing/2014/main" id="{8E5AF03E-EB80-11CA-E301-44E1F2F1FAA3}"/>
              </a:ext>
            </a:extLst>
          </p:cNvPr>
          <p:cNvPicPr>
            <a:picLocks noChangeAspect="1"/>
          </p:cNvPicPr>
          <p:nvPr/>
        </p:nvPicPr>
        <p:blipFill>
          <a:blip r:embed="rId4"/>
          <a:stretch>
            <a:fillRect/>
          </a:stretch>
        </p:blipFill>
        <p:spPr>
          <a:xfrm>
            <a:off x="4150553" y="1392499"/>
            <a:ext cx="7853711" cy="5062065"/>
          </a:xfrm>
          <a:prstGeom prst="rect">
            <a:avLst/>
          </a:prstGeom>
        </p:spPr>
      </p:pic>
    </p:spTree>
    <p:extLst>
      <p:ext uri="{BB962C8B-B14F-4D97-AF65-F5344CB8AC3E}">
        <p14:creationId xmlns:p14="http://schemas.microsoft.com/office/powerpoint/2010/main" val="138555396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EXCLUDEHIDDENSLIDES" val="False"/>
  <p:tag name="NUMBEROFPAGES" val="47"/>
</p:tagLst>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0</TotalTime>
  <Words>2154</Words>
  <Application>Microsoft Office PowerPoint</Application>
  <PresentationFormat>Widescreen</PresentationFormat>
  <Paragraphs>231</Paragraphs>
  <Slides>47</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Abadi</vt:lpstr>
      <vt:lpstr>Arial</vt:lpstr>
      <vt:lpstr>Calibri</vt:lpstr>
      <vt:lpstr>Calibri Light</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Sanjay Mahajan, Shubham (KTBGL)</cp:lastModifiedBy>
  <cp:revision>212</cp:revision>
  <dcterms:created xsi:type="dcterms:W3CDTF">2021-04-29T18:58:34Z</dcterms:created>
  <dcterms:modified xsi:type="dcterms:W3CDTF">2023-10-23T10:41:31Z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MSIP_Label_3741da7a-79c1-417c-b408-16c0bfe99fca_Enabled">
    <vt:lpwstr>true</vt:lpwstr>
  </property>
  <property fmtid="{D5CDD505-2E9C-101B-9397-08002B2CF9AE}" pid="4" name="MSIP_Label_3741da7a-79c1-417c-b408-16c0bfe99fca_SetDate">
    <vt:lpwstr>2023-10-23T09:34:20Z</vt:lpwstr>
  </property>
  <property fmtid="{D5CDD505-2E9C-101B-9397-08002B2CF9AE}" pid="5" name="MSIP_Label_3741da7a-79c1-417c-b408-16c0bfe99fca_Method">
    <vt:lpwstr>Standard</vt:lpwstr>
  </property>
  <property fmtid="{D5CDD505-2E9C-101B-9397-08002B2CF9AE}" pid="6" name="MSIP_Label_3741da7a-79c1-417c-b408-16c0bfe99fca_Name">
    <vt:lpwstr>Internal Only - Amber</vt:lpwstr>
  </property>
  <property fmtid="{D5CDD505-2E9C-101B-9397-08002B2CF9AE}" pid="7" name="MSIP_Label_3741da7a-79c1-417c-b408-16c0bfe99fca_SiteId">
    <vt:lpwstr>1e355c04-e0a4-42ed-8e2d-7351591f0ef1</vt:lpwstr>
  </property>
  <property fmtid="{D5CDD505-2E9C-101B-9397-08002B2CF9AE}" pid="8" name="MSIP_Label_3741da7a-79c1-417c-b408-16c0bfe99fca_ActionId">
    <vt:lpwstr>0f7e5f0a-029c-4e39-b9b1-23c5ced0df5f</vt:lpwstr>
  </property>
  <property fmtid="{D5CDD505-2E9C-101B-9397-08002B2CF9AE}" pid="9" name="MSIP_Label_3741da7a-79c1-417c-b408-16c0bfe99fca_ContentBits">
    <vt:lpwstr>0</vt:lpwstr>
  </property>
</Properties>
</file>